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6" r:id="rId3"/>
    <p:sldId id="330" r:id="rId4"/>
    <p:sldId id="297" r:id="rId5"/>
    <p:sldId id="327" r:id="rId6"/>
    <p:sldId id="332" r:id="rId7"/>
    <p:sldId id="294" r:id="rId8"/>
    <p:sldId id="318" r:id="rId9"/>
    <p:sldId id="313" r:id="rId10"/>
    <p:sldId id="314" r:id="rId11"/>
    <p:sldId id="317" r:id="rId12"/>
    <p:sldId id="334" r:id="rId13"/>
    <p:sldId id="328" r:id="rId14"/>
    <p:sldId id="320" r:id="rId15"/>
    <p:sldId id="333" r:id="rId16"/>
    <p:sldId id="338" r:id="rId17"/>
    <p:sldId id="339" r:id="rId18"/>
    <p:sldId id="340" r:id="rId19"/>
    <p:sldId id="341" r:id="rId20"/>
    <p:sldId id="329" r:id="rId21"/>
    <p:sldId id="321" r:id="rId22"/>
    <p:sldId id="322" r:id="rId23"/>
    <p:sldId id="337" r:id="rId24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4" autoAdjust="0"/>
    <p:restoredTop sz="98413" autoAdjust="0"/>
  </p:normalViewPr>
  <p:slideViewPr>
    <p:cSldViewPr snapToGrid="0">
      <p:cViewPr varScale="1">
        <p:scale>
          <a:sx n="115" d="100"/>
          <a:sy n="115" d="100"/>
        </p:scale>
        <p:origin x="-29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Нарушения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Протоколы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989952"/>
        <c:axId val="32991488"/>
        <c:axId val="0"/>
      </c:bar3DChart>
      <c:catAx>
        <c:axId val="3298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991488"/>
        <c:crosses val="autoZero"/>
        <c:auto val="1"/>
        <c:lblAlgn val="ctr"/>
        <c:lblOffset val="100"/>
        <c:noMultiLvlLbl val="0"/>
      </c:catAx>
      <c:valAx>
        <c:axId val="32991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98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0306316676868"/>
          <c:y val="6.5216578934840244E-2"/>
          <c:w val="0.22451676299692658"/>
          <c:h val="0.38847939406938653"/>
        </c:manualLayout>
      </c:layout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Нарушения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Протоколы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166144"/>
        <c:axId val="45228800"/>
        <c:axId val="0"/>
      </c:bar3DChart>
      <c:catAx>
        <c:axId val="441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228800"/>
        <c:crosses val="autoZero"/>
        <c:auto val="1"/>
        <c:lblAlgn val="ctr"/>
        <c:lblOffset val="100"/>
        <c:noMultiLvlLbl val="0"/>
      </c:catAx>
      <c:valAx>
        <c:axId val="45228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166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33955209767234"/>
          <c:y val="5.7214984891792206E-2"/>
          <c:w val="0.21565119686811213"/>
          <c:h val="0.37193563087915693"/>
        </c:manualLayout>
      </c:layout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11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045056"/>
        <c:axId val="44046592"/>
        <c:axId val="0"/>
      </c:bar3DChart>
      <c:catAx>
        <c:axId val="4404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046592"/>
        <c:crosses val="autoZero"/>
        <c:auto val="1"/>
        <c:lblAlgn val="ctr"/>
        <c:lblOffset val="100"/>
        <c:noMultiLvlLbl val="0"/>
      </c:catAx>
      <c:valAx>
        <c:axId val="44046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0450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0.80362745885949005"/>
          <c:y val="5.7859586236652737E-2"/>
          <c:w val="0.19421925351113045"/>
          <c:h val="0.46307471629223756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696FB-3BD3-4C0E-A877-EE745B923762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9DEFA-7EB6-4852-B702-67E15D965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762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1F4A9B78-D159-4282-BFD2-E31B9BB1D1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B257736-9FF7-4BD8-AB3A-926840FB2A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360E5464-279A-42E7-8A71-D11CA4A3AB38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9A087954-6A7A-42E9-8BE6-58F4CC74A1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E4418637-2971-4EDB-BA48-F728CF10D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E113ACC-46AF-4056-8C14-0FEA68811F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0EC55E0-6820-4294-997C-E9735262EF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82C266-2EFD-4A97-BAAF-5947E61C20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6232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D7BD5-CA73-4C75-90BC-33E63EE253B6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04095-A3A0-4CEC-9436-4DA47D9EE3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345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C2875-4525-480E-A742-2B30C1B12F00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C4A3D-F7EF-4820-A6EA-208E2181D6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048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79704-4131-4DD2-941C-A8D5436AC639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47D5D-921D-41CB-855F-F4C8DD0897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177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A991B-3A4A-4063-8FED-616F8009B6EB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5DE99-94B5-4340-83D6-763FDBC802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155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9293-0F60-47C7-B2C8-F3A12A5AD7F8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14091-C695-4BEE-A093-7517CB5FDA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393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29DBC-1133-4B11-8D4A-8D99B278F1F8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7A2E9-0D9C-49F1-B44B-4AB8A01A66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546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D171A-F7B9-444F-92C6-E113078E09B3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39F8E-1FF4-4EC4-8B99-7F2AC5451B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72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F161F-AC6E-4BC1-9051-20D78222ADE5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E6C57-FA23-484F-8FD2-52EDB4A729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860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B7A4A-7FB1-4171-92FF-990E65C26435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EC4BD-E97E-499E-AE99-8CE9BBBB22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6CB3-F4AF-4CC7-A5C3-2CE263D8778E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645B7-F65F-4493-BB93-6006E6B625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24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84146-4D07-4EBA-B900-B9AED4AFEEB8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6E777-029E-49E3-8FD1-1A3C0C884F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69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419169-20E8-4D0D-BFCF-0547AADE24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DD7E8C-7BED-4826-A995-1D22CC7D64B0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F53F4E-085A-4065-8028-C33D63974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D2E78D-6657-4124-AC30-36379D6E0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D88D98A-D5E6-4B20-9D8A-000B1EEBB5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307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-1588"/>
            <a:ext cx="1218882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4">
            <a:extLst>
              <a:ext uri="{FF2B5EF4-FFF2-40B4-BE49-F238E27FC236}">
                <a16:creationId xmlns:a16="http://schemas.microsoft.com/office/drawing/2014/main" xmlns="" id="{A8A65C13-5092-4F80-B879-FDDB3E929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85" y="1488597"/>
            <a:ext cx="11242429" cy="230832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Обзор административной и судебной практики 2018 года по нарушениям законодательства в сфере вещания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3D799E-CE92-4905-91BE-AEEBB4569661}"/>
              </a:ext>
            </a:extLst>
          </p:cNvPr>
          <p:cNvSpPr/>
          <p:nvPr/>
        </p:nvSpPr>
        <p:spPr>
          <a:xfrm>
            <a:off x="2919413" y="5802313"/>
            <a:ext cx="7056437" cy="87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Семинар-совещание, Волгоград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126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13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65368" y="35713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xmlns="" id="{42A83E0A-207C-4FE4-801F-36D1983F17CA}"/>
              </a:ext>
            </a:extLst>
          </p:cNvPr>
          <p:cNvSpPr/>
          <p:nvPr/>
        </p:nvSpPr>
        <p:spPr>
          <a:xfrm>
            <a:off x="1863622" y="108064"/>
            <a:ext cx="8717066" cy="123859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Динамика выявляемых нарушений при проведении мероприятий систематического наблюдения среди вещателей в 2018-2019гг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73779937"/>
              </p:ext>
            </p:extLst>
          </p:nvPr>
        </p:nvGraphicFramePr>
        <p:xfrm>
          <a:off x="5813368" y="1704945"/>
          <a:ext cx="5897958" cy="4292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10343" y="1604355"/>
            <a:ext cx="550302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Нарушение требований лицензионных условий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Нарушение требований о предоставлении обязательного экземпляра документов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–Нарушение порядка объявления выходных данных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–Нарушение установленного порядка распространения среди детей продукции средства массовой информации, содержащей информацию, причиняющую вред их здоровью и (или) развитию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Невыполнение выданного Предписания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229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1C7731F-2A1D-4B86-8D51-2C16651730E9}"/>
              </a:ext>
            </a:extLst>
          </p:cNvPr>
          <p:cNvSpPr/>
          <p:nvPr/>
        </p:nvSpPr>
        <p:spPr>
          <a:xfrm>
            <a:off x="68263" y="2205038"/>
            <a:ext cx="1841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12294" name="Прямоугольник 6"/>
          <p:cNvSpPr>
            <a:spLocks noChangeArrowheads="1"/>
          </p:cNvSpPr>
          <p:nvPr/>
        </p:nvSpPr>
        <p:spPr bwMode="auto">
          <a:xfrm>
            <a:off x="796925" y="115888"/>
            <a:ext cx="10937875" cy="707886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Административная ответственность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НЕСОБЛЮДЕНИЕ ЛИЦЕНЗИОННЫХ ТРЕБОВАНИЙ</a:t>
            </a:r>
            <a:endParaRPr lang="ru-RU" alt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C883172-FF0B-4380-AF90-56E3FA0A5E81}"/>
              </a:ext>
            </a:extLst>
          </p:cNvPr>
          <p:cNvSpPr/>
          <p:nvPr/>
        </p:nvSpPr>
        <p:spPr>
          <a:xfrm>
            <a:off x="1110456" y="1446415"/>
            <a:ext cx="997108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П. 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предпринимательской деятельности с нарушением требований и условий, предусмотренных специальным разрешением (лицензией), -влечет предупреждение или наложение административного штрафа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граждан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1500 до 2000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должностных лиц 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3000 до 4000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юридических лиц 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30 000 до 40 000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П. 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предпринимательской деятельности с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грубым нарушением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требований и условий, предусмотренных специальным разрешением (лицензией), -влечет наложение административного штрафа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лиц, осуществляющих предпринимательскую деятельность без образования юридического лица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размере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4000 до 8000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административное приостановление деятельности 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срок до 90 суток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должностных лиц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5000 до 10 000 рублей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юридических лиц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100 000 до 200 000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административное приостановление деятельности на срок до 90 суток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27822" y="823774"/>
            <a:ext cx="8440189" cy="958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14.1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Осуществление предпринимательской деятельности без государственной регистрации или без специального разрешения (лицензии)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229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648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1C7731F-2A1D-4B86-8D51-2C16651730E9}"/>
              </a:ext>
            </a:extLst>
          </p:cNvPr>
          <p:cNvSpPr/>
          <p:nvPr/>
        </p:nvSpPr>
        <p:spPr>
          <a:xfrm>
            <a:off x="68263" y="2205038"/>
            <a:ext cx="1841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12294" name="Прямоугольник 6"/>
          <p:cNvSpPr>
            <a:spLocks noChangeArrowheads="1"/>
          </p:cNvSpPr>
          <p:nvPr/>
        </p:nvSpPr>
        <p:spPr bwMode="auto">
          <a:xfrm>
            <a:off x="989215" y="147089"/>
            <a:ext cx="10637519" cy="707886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Организационная ответственность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НЕСОБЛЮДЕНИЕ ЛИЦЕНЗИОННЫХ ТРЕБОВАНИЙ</a:t>
            </a:r>
            <a:endParaRPr lang="ru-RU" alt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90057" y="1996157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приостановление действия лицензии и последующее аннулирование лицензии в судебном порядке</a:t>
            </a:r>
            <a:endParaRPr lang="ru-RU" alt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568141" y="980902"/>
            <a:ext cx="739833" cy="7908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26521" y="4098172"/>
            <a:ext cx="86036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Основанием приостановления действия лицензии является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невыполнение лицензиатом в установленный срок предписания лицензирующего органа об устранении выявленного нарушения или выявление лицензирующим органом грубого нарушения лицензионных требований</a:t>
            </a:r>
          </a:p>
        </p:txBody>
      </p:sp>
    </p:spTree>
    <p:extLst>
      <p:ext uri="{BB962C8B-B14F-4D97-AF65-F5344CB8AC3E}">
        <p14:creationId xmlns:p14="http://schemas.microsoft.com/office/powerpoint/2010/main" val="6836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331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Прямоугольник 6"/>
          <p:cNvSpPr>
            <a:spLocks noChangeArrowheads="1"/>
          </p:cNvSpPr>
          <p:nvPr/>
        </p:nvSpPr>
        <p:spPr bwMode="auto">
          <a:xfrm>
            <a:off x="1295400" y="620713"/>
            <a:ext cx="95043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alt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C3D57F5-5842-41B1-BF7F-354BC67778A2}"/>
              </a:ext>
            </a:extLst>
          </p:cNvPr>
          <p:cNvSpPr/>
          <p:nvPr/>
        </p:nvSpPr>
        <p:spPr>
          <a:xfrm>
            <a:off x="1665288" y="4735513"/>
            <a:ext cx="9274175" cy="145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1530" y="82104"/>
            <a:ext cx="471911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Выходные данные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радиоканала и телеканала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77636" y="1214695"/>
            <a:ext cx="1016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31A7BB65-91C1-42B1-B440-15445A9B2CD2}"/>
              </a:ext>
            </a:extLst>
          </p:cNvPr>
          <p:cNvSpPr txBox="1">
            <a:spLocks/>
          </p:cNvSpPr>
          <p:nvPr/>
        </p:nvSpPr>
        <p:spPr>
          <a:xfrm>
            <a:off x="6833062" y="1737915"/>
            <a:ext cx="4397433" cy="4018277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«СМИ телеканал «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Синема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свидетельство о регистрации СМИ ЭЛ № ТУ34-11111 от 02.02.2018 года выдано Управлением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Роскомнадзора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Волгоградской области и Республике Калмыкия». 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31A7BB65-91C1-42B1-B440-15445A9B2CD2}"/>
              </a:ext>
            </a:extLst>
          </p:cNvPr>
          <p:cNvSpPr txBox="1">
            <a:spLocks/>
          </p:cNvSpPr>
          <p:nvPr/>
        </p:nvSpPr>
        <p:spPr>
          <a:xfrm>
            <a:off x="640080" y="1754539"/>
            <a:ext cx="4305991" cy="4001653"/>
          </a:xfrm>
          <a:prstGeom prst="rect">
            <a:avLst/>
          </a:prstGeom>
          <a:solidFill>
            <a:schemeClr val="bg2"/>
          </a:solidFill>
          <a:ln w="9525">
            <a:solidFill>
              <a:srgbClr val="002060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эфире радиоканал 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 Ветер», зарегистрировано Управлением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Роскомнадзора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Волгоградской области и Республике Калмыкия, свидетельство о регистрации СМИ ЭЛ № ТУ34-00000 от 01.01.2017 года, для слушателей старше 12 лет».</a:t>
            </a:r>
          </a:p>
        </p:txBody>
      </p:sp>
      <p:sp>
        <p:nvSpPr>
          <p:cNvPr id="4" name="Стрелка вниз 3"/>
          <p:cNvSpPr/>
          <p:nvPr/>
        </p:nvSpPr>
        <p:spPr>
          <a:xfrm rot="2700000">
            <a:off x="4270020" y="1010271"/>
            <a:ext cx="353289" cy="498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-2700000">
            <a:off x="7183470" y="1096170"/>
            <a:ext cx="353289" cy="498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970889" y="2402378"/>
            <a:ext cx="3109976" cy="4987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970889" y="3150524"/>
            <a:ext cx="2519774" cy="4821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876958" y="3848792"/>
            <a:ext cx="4309640" cy="12552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191592" y="1812728"/>
            <a:ext cx="3635433" cy="9060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32852" y="2901142"/>
            <a:ext cx="4120445" cy="12302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676488" y="4438995"/>
            <a:ext cx="2665643" cy="52785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DF05D36-C694-48F2-A79A-673464157183}"/>
              </a:ext>
            </a:extLst>
          </p:cNvPr>
          <p:cNvSpPr/>
          <p:nvPr/>
        </p:nvSpPr>
        <p:spPr>
          <a:xfrm>
            <a:off x="68263" y="2205038"/>
            <a:ext cx="1841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AB98E58-A7BD-4E53-B988-C9EF385FF9B4}"/>
              </a:ext>
            </a:extLst>
          </p:cNvPr>
          <p:cNvSpPr txBox="1">
            <a:spLocks/>
          </p:cNvSpPr>
          <p:nvPr/>
        </p:nvSpPr>
        <p:spPr>
          <a:xfrm>
            <a:off x="0" y="333375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xmlns="" id="{C5544283-F825-47CE-9FF5-DD49447453F8}"/>
              </a:ext>
            </a:extLst>
          </p:cNvPr>
          <p:cNvSpPr/>
          <p:nvPr/>
        </p:nvSpPr>
        <p:spPr>
          <a:xfrm rot="18868755">
            <a:off x="8657431" y="691357"/>
            <a:ext cx="504825" cy="766762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4" name="Прямоугольник 11"/>
          <p:cNvSpPr>
            <a:spLocks noChangeArrowheads="1"/>
          </p:cNvSpPr>
          <p:nvPr/>
        </p:nvSpPr>
        <p:spPr bwMode="auto">
          <a:xfrm>
            <a:off x="942975" y="1111250"/>
            <a:ext cx="106045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учредителем могут определяться заменяющим устав договором между учредителем и редакцией (главным редактором), включающим вопросы, перечисленные в пунктах 1 – 5 ч. 2 ст. 20 Закона о СМИ.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5 ст. 20 Закона о СМИ </a:t>
            </a:r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копия устава редакции или заменяющего его договора направляется в регистрирующий орган не позднее трех месяцев со дня первого выхода в свет (в эфир) средства массовой информации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4345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6"/>
          <p:cNvSpPr>
            <a:spLocks noChangeArrowheads="1"/>
          </p:cNvSpPr>
          <p:nvPr/>
        </p:nvSpPr>
        <p:spPr bwMode="auto">
          <a:xfrm>
            <a:off x="926465" y="147089"/>
            <a:ext cx="10637519" cy="707886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Административная ответственность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НАРУШЕНИЕ ПОРЯДКА ОБЪЯВЛЕНИЯ ВЫХОДНЫХ ДАННЫХ</a:t>
            </a:r>
            <a:endParaRPr lang="ru-RU" alt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4617" y="1523452"/>
            <a:ext cx="93850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предупреждение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наложение административного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штрафа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размере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 до 500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конфискацией продукции средства массовой информации или без таковой;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должностных лиц 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500 до 1000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конфискацией продукции средства массовой информации или без таковой;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юридических лиц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5000 до 10 000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конфискацией продукции средства массовой информации или без таковой.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9967" y="985668"/>
            <a:ext cx="2708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ст. 13.22 КоАП РФ 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DF05D36-C694-48F2-A79A-673464157183}"/>
              </a:ext>
            </a:extLst>
          </p:cNvPr>
          <p:cNvSpPr/>
          <p:nvPr/>
        </p:nvSpPr>
        <p:spPr>
          <a:xfrm>
            <a:off x="68263" y="2205038"/>
            <a:ext cx="1841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AB98E58-A7BD-4E53-B988-C9EF385FF9B4}"/>
              </a:ext>
            </a:extLst>
          </p:cNvPr>
          <p:cNvSpPr txBox="1">
            <a:spLocks/>
          </p:cNvSpPr>
          <p:nvPr/>
        </p:nvSpPr>
        <p:spPr>
          <a:xfrm>
            <a:off x="0" y="333375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xmlns="" id="{C5544283-F825-47CE-9FF5-DD49447453F8}"/>
              </a:ext>
            </a:extLst>
          </p:cNvPr>
          <p:cNvSpPr/>
          <p:nvPr/>
        </p:nvSpPr>
        <p:spPr>
          <a:xfrm rot="18868755">
            <a:off x="8657431" y="691357"/>
            <a:ext cx="504825" cy="766762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4" name="Прямоугольник 11"/>
          <p:cNvSpPr>
            <a:spLocks noChangeArrowheads="1"/>
          </p:cNvSpPr>
          <p:nvPr/>
        </p:nvSpPr>
        <p:spPr bwMode="auto">
          <a:xfrm>
            <a:off x="942975" y="1111250"/>
            <a:ext cx="106045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учредителем могут определяться заменяющим устав договором между учредителем и редакцией (главным редактором), включающим вопросы, перечисленные в пунктах 1 – 5 ч. 2 ст. 20 Закона о СМИ.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5 ст. 20 Закона о СМИ </a:t>
            </a:r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копия устава редакции или заменяющего его договора направляется в регистрирующий орган не позднее трех месяцев со дня первого выхода в свет (в эфир) средства массовой информации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4345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80" y="511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Прямоугольник 13"/>
          <p:cNvSpPr>
            <a:spLocks noChangeArrowheads="1"/>
          </p:cNvSpPr>
          <p:nvPr/>
        </p:nvSpPr>
        <p:spPr bwMode="auto">
          <a:xfrm>
            <a:off x="187325" y="788988"/>
            <a:ext cx="11852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31A7BB65-91C1-42B1-B440-15445A9B2CD2}"/>
              </a:ext>
            </a:extLst>
          </p:cNvPr>
          <p:cNvSpPr txBox="1">
            <a:spLocks/>
          </p:cNvSpPr>
          <p:nvPr/>
        </p:nvSpPr>
        <p:spPr>
          <a:xfrm>
            <a:off x="820739" y="163513"/>
            <a:ext cx="9902680" cy="759618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Минкомсвязи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России от 17.08.2012 № 202 « Об утверждении порядка демонстрации знака информационной продукции в начале трансляции телепрограммы, телепередачи, а также при каждом возобновлении их трансляции (после прерывания рекламой и (или) иной информацией)»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42975" y="1158321"/>
            <a:ext cx="9655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Настоящий порядок устанавливает правила демонстрации знака информационной продукции, осуществляемой вещателем в начале трансляции телепрограмм, телепередач, содержащих информацию, способную причинить вред здоровью и (или) нравственному развитию детей, в соответствии с положениями Федерального закона от 29 декабря 2010 г.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№436-ФЗ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 защите детей от информации, причиняющей вред их здоровью и развитию»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при каждом возобновлении их трансляции (после прерывания рекламой и (или) иной информацией).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 информационной продукции демонстрируется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углу кадра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представляет собой цифру со знаком +, в соответствии с возрастной категорией: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0+, 6+, 12+ , 16+ , 18+.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 информационной продукции должен быть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менее размера логотипа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телеканала.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демонстрации знака информационной продукции при телевещании такой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 не может накладываться на логотип телеканала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демонстрации знака информационной продукции в начале трансляции телепрограммы, телепередачи, а также при каждом возобновлении их трансляции (после прерывания рекламой и (или) иной информацией) должна составлять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менее 8 секунд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Трансляция в эфире без предварительной записи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прямой эфир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телепрограмм, телепередач, а также каждое их возобновление (после прерывания рекламой или иной информацией)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допускается без знака информационной продукции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98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DF05D36-C694-48F2-A79A-673464157183}"/>
              </a:ext>
            </a:extLst>
          </p:cNvPr>
          <p:cNvSpPr/>
          <p:nvPr/>
        </p:nvSpPr>
        <p:spPr>
          <a:xfrm>
            <a:off x="68263" y="2205039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AB98E58-A7BD-4E53-B988-C9EF385FF9B4}"/>
              </a:ext>
            </a:extLst>
          </p:cNvPr>
          <p:cNvSpPr txBox="1">
            <a:spLocks/>
          </p:cNvSpPr>
          <p:nvPr/>
        </p:nvSpPr>
        <p:spPr>
          <a:xfrm>
            <a:off x="1" y="333376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xmlns="" id="{C5544283-F825-47CE-9FF5-DD49447453F8}"/>
              </a:ext>
            </a:extLst>
          </p:cNvPr>
          <p:cNvSpPr/>
          <p:nvPr/>
        </p:nvSpPr>
        <p:spPr>
          <a:xfrm rot="18868755">
            <a:off x="8657433" y="691357"/>
            <a:ext cx="504825" cy="766763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4" name="Прямоугольник 11"/>
          <p:cNvSpPr>
            <a:spLocks noChangeArrowheads="1"/>
          </p:cNvSpPr>
          <p:nvPr/>
        </p:nvSpPr>
        <p:spPr bwMode="auto">
          <a:xfrm>
            <a:off x="942975" y="1111251"/>
            <a:ext cx="106045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учредителем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5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80" y="511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Прямоугольник 13"/>
          <p:cNvSpPr>
            <a:spLocks noChangeArrowheads="1"/>
          </p:cNvSpPr>
          <p:nvPr/>
        </p:nvSpPr>
        <p:spPr bwMode="auto">
          <a:xfrm>
            <a:off x="187325" y="788988"/>
            <a:ext cx="11852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9" name="Picture 15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511" y="293544"/>
            <a:ext cx="9472779" cy="572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Шестиугольник 9"/>
          <p:cNvSpPr/>
          <p:nvPr/>
        </p:nvSpPr>
        <p:spPr>
          <a:xfrm>
            <a:off x="1897227" y="451000"/>
            <a:ext cx="821035" cy="660251"/>
          </a:xfrm>
          <a:prstGeom prst="hexago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95066" y="287830"/>
            <a:ext cx="2749320" cy="400110"/>
          </a:xfrm>
          <a:prstGeom prst="rect">
            <a:avLst/>
          </a:prstGeom>
          <a:noFill/>
          <a:ln>
            <a:noFill/>
          </a:ln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СИНЕМА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72331" y="5002924"/>
            <a:ext cx="2111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12+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7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DF05D36-C694-48F2-A79A-673464157183}"/>
              </a:ext>
            </a:extLst>
          </p:cNvPr>
          <p:cNvSpPr/>
          <p:nvPr/>
        </p:nvSpPr>
        <p:spPr>
          <a:xfrm>
            <a:off x="68263" y="2205039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AB98E58-A7BD-4E53-B988-C9EF385FF9B4}"/>
              </a:ext>
            </a:extLst>
          </p:cNvPr>
          <p:cNvSpPr txBox="1">
            <a:spLocks/>
          </p:cNvSpPr>
          <p:nvPr/>
        </p:nvSpPr>
        <p:spPr>
          <a:xfrm>
            <a:off x="1" y="333376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xmlns="" id="{C5544283-F825-47CE-9FF5-DD49447453F8}"/>
              </a:ext>
            </a:extLst>
          </p:cNvPr>
          <p:cNvSpPr/>
          <p:nvPr/>
        </p:nvSpPr>
        <p:spPr>
          <a:xfrm rot="18868755">
            <a:off x="8657433" y="691357"/>
            <a:ext cx="504825" cy="766763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4" name="Прямоугольник 11"/>
          <p:cNvSpPr>
            <a:spLocks noChangeArrowheads="1"/>
          </p:cNvSpPr>
          <p:nvPr/>
        </p:nvSpPr>
        <p:spPr bwMode="auto">
          <a:xfrm>
            <a:off x="942975" y="1111251"/>
            <a:ext cx="106045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учредителем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5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80" y="511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Прямоугольник 13"/>
          <p:cNvSpPr>
            <a:spLocks noChangeArrowheads="1"/>
          </p:cNvSpPr>
          <p:nvPr/>
        </p:nvSpPr>
        <p:spPr bwMode="auto">
          <a:xfrm>
            <a:off x="187325" y="788988"/>
            <a:ext cx="11852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9" name="Picture 15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511" y="293544"/>
            <a:ext cx="9472779" cy="5726984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Шестиугольник 9"/>
          <p:cNvSpPr/>
          <p:nvPr/>
        </p:nvSpPr>
        <p:spPr>
          <a:xfrm>
            <a:off x="1897228" y="451000"/>
            <a:ext cx="829040" cy="675977"/>
          </a:xfrm>
          <a:prstGeom prst="hexago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31511" y="293544"/>
            <a:ext cx="2847351" cy="400110"/>
          </a:xfrm>
          <a:prstGeom prst="rect">
            <a:avLst/>
          </a:prstGeom>
          <a:noFill/>
          <a:ln>
            <a:noFill/>
          </a:ln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СИНЕМА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26127" y="5229201"/>
            <a:ext cx="1067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12+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652" y="1254981"/>
            <a:ext cx="11992495" cy="193899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200000" sy="200000" algn="ctr" rotWithShape="0">
              <a:schemeClr val="bg1">
                <a:alpha val="0"/>
              </a:schemeClr>
            </a:outerShdw>
            <a:reflection blurRad="6350" stA="19000" endPos="35000" dir="5400000" sy="-100000" algn="bl" rotWithShape="0"/>
          </a:effectLst>
          <a:scene3d>
            <a:camera prst="isometricRightUp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2000" b="1" spc="50" dirty="0" smtClean="0">
                <a:ln w="11430">
                  <a:solidFill>
                    <a:schemeClr val="bg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НАРУШЕНИЕ</a:t>
            </a:r>
            <a:endParaRPr lang="ru-RU" sz="12000" b="1" spc="50" dirty="0">
              <a:ln w="11430">
                <a:solidFill>
                  <a:schemeClr val="bg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262533" y="4699000"/>
            <a:ext cx="1718734" cy="165946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45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DF05D36-C694-48F2-A79A-673464157183}"/>
              </a:ext>
            </a:extLst>
          </p:cNvPr>
          <p:cNvSpPr/>
          <p:nvPr/>
        </p:nvSpPr>
        <p:spPr>
          <a:xfrm>
            <a:off x="68263" y="2205039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AB98E58-A7BD-4E53-B988-C9EF385FF9B4}"/>
              </a:ext>
            </a:extLst>
          </p:cNvPr>
          <p:cNvSpPr txBox="1">
            <a:spLocks/>
          </p:cNvSpPr>
          <p:nvPr/>
        </p:nvSpPr>
        <p:spPr>
          <a:xfrm>
            <a:off x="1" y="333376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xmlns="" id="{C5544283-F825-47CE-9FF5-DD49447453F8}"/>
              </a:ext>
            </a:extLst>
          </p:cNvPr>
          <p:cNvSpPr/>
          <p:nvPr/>
        </p:nvSpPr>
        <p:spPr>
          <a:xfrm rot="18868755">
            <a:off x="8657433" y="691357"/>
            <a:ext cx="504825" cy="766763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4" name="Прямоугольник 11"/>
          <p:cNvSpPr>
            <a:spLocks noChangeArrowheads="1"/>
          </p:cNvSpPr>
          <p:nvPr/>
        </p:nvSpPr>
        <p:spPr bwMode="auto">
          <a:xfrm>
            <a:off x="942975" y="1111251"/>
            <a:ext cx="106045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учредителем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5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80" y="511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Прямоугольник 13"/>
          <p:cNvSpPr>
            <a:spLocks noChangeArrowheads="1"/>
          </p:cNvSpPr>
          <p:nvPr/>
        </p:nvSpPr>
        <p:spPr bwMode="auto">
          <a:xfrm>
            <a:off x="187325" y="788988"/>
            <a:ext cx="11852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9" name="Picture 15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511" y="293544"/>
            <a:ext cx="9472779" cy="5726984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Шестиугольник 9"/>
          <p:cNvSpPr/>
          <p:nvPr/>
        </p:nvSpPr>
        <p:spPr>
          <a:xfrm>
            <a:off x="1897228" y="451000"/>
            <a:ext cx="837506" cy="675977"/>
          </a:xfrm>
          <a:prstGeom prst="hexago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52049" y="333376"/>
            <a:ext cx="2847351" cy="400110"/>
          </a:xfrm>
          <a:prstGeom prst="rect">
            <a:avLst/>
          </a:prstGeom>
          <a:noFill/>
          <a:ln>
            <a:noFill/>
          </a:ln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СИНЕМА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45" y="1309207"/>
            <a:ext cx="11658069" cy="193899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200000" sy="200000" algn="ctr" rotWithShape="0">
              <a:schemeClr val="bg1">
                <a:alpha val="0"/>
              </a:schemeClr>
            </a:outerShdw>
            <a:reflection blurRad="6350" stA="19000" endPos="35000" dir="5400000" sy="-100000" algn="bl" rotWithShape="0"/>
          </a:effectLst>
          <a:scene3d>
            <a:camera prst="isometricRightUp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2000" b="1" spc="50" dirty="0" smtClean="0">
                <a:ln w="11430">
                  <a:solidFill>
                    <a:schemeClr val="bg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НАРУШЕНИЕ</a:t>
            </a:r>
            <a:endParaRPr lang="ru-RU" sz="12000" b="1" spc="50" dirty="0">
              <a:ln w="11430">
                <a:solidFill>
                  <a:schemeClr val="bg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67405" y="293544"/>
            <a:ext cx="14895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</a:rPr>
              <a:t>12+</a:t>
            </a:r>
          </a:p>
        </p:txBody>
      </p:sp>
      <p:sp>
        <p:nvSpPr>
          <p:cNvPr id="4" name="Овал 3"/>
          <p:cNvSpPr/>
          <p:nvPr/>
        </p:nvSpPr>
        <p:spPr>
          <a:xfrm>
            <a:off x="1625600" y="5118"/>
            <a:ext cx="2331315" cy="20268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6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DF05D36-C694-48F2-A79A-673464157183}"/>
              </a:ext>
            </a:extLst>
          </p:cNvPr>
          <p:cNvSpPr/>
          <p:nvPr/>
        </p:nvSpPr>
        <p:spPr>
          <a:xfrm>
            <a:off x="68263" y="2205038"/>
            <a:ext cx="1841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AB98E58-A7BD-4E53-B988-C9EF385FF9B4}"/>
              </a:ext>
            </a:extLst>
          </p:cNvPr>
          <p:cNvSpPr txBox="1">
            <a:spLocks/>
          </p:cNvSpPr>
          <p:nvPr/>
        </p:nvSpPr>
        <p:spPr>
          <a:xfrm>
            <a:off x="0" y="333375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xmlns="" id="{C5544283-F825-47CE-9FF5-DD49447453F8}"/>
              </a:ext>
            </a:extLst>
          </p:cNvPr>
          <p:cNvSpPr/>
          <p:nvPr/>
        </p:nvSpPr>
        <p:spPr>
          <a:xfrm rot="18868755">
            <a:off x="8657431" y="691357"/>
            <a:ext cx="504825" cy="766762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4" name="Прямоугольник 11"/>
          <p:cNvSpPr>
            <a:spLocks noChangeArrowheads="1"/>
          </p:cNvSpPr>
          <p:nvPr/>
        </p:nvSpPr>
        <p:spPr bwMode="auto">
          <a:xfrm>
            <a:off x="942975" y="1111250"/>
            <a:ext cx="106045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учредителем могут определяться заменяющим устав договором между учредителем и редакцией (главным редактором), включающим вопросы, перечисленные в пунктах 1 – 5 ч. 2 ст. 20 Закона о СМИ.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5 ст. 20 Закона о СМИ </a:t>
            </a:r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копия устава редакции или заменяющего его договора направляется в регистрирующий орган не позднее трех месяцев со дня первого выхода в свет (в эфир) средства массовой информации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4345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80" y="511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Прямоугольник 13"/>
          <p:cNvSpPr>
            <a:spLocks noChangeArrowheads="1"/>
          </p:cNvSpPr>
          <p:nvPr/>
        </p:nvSpPr>
        <p:spPr bwMode="auto">
          <a:xfrm>
            <a:off x="187325" y="788988"/>
            <a:ext cx="11852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31A7BB65-91C1-42B1-B440-15445A9B2CD2}"/>
              </a:ext>
            </a:extLst>
          </p:cNvPr>
          <p:cNvSpPr txBox="1">
            <a:spLocks/>
          </p:cNvSpPr>
          <p:nvPr/>
        </p:nvSpPr>
        <p:spPr>
          <a:xfrm>
            <a:off x="820739" y="163512"/>
            <a:ext cx="9902680" cy="911225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Приказ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Минкомсвязи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России от 27.09.2012 N 230 «Об утверждении порядка сопровождения информационной продукции, распространяемой посредством радиовещания сообщением об ограничении распространения информационной продукции среди детей в начале трансляции радиопередач»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42975" y="1158321"/>
            <a:ext cx="9655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Настоящий порядок устанавливает в соответствии с положениями Федерального закона от 29 декабря 2010 г. №436-ФЗ «О защите детей от информации, причиняющей вред их здоровью и развитию» правила сопровождения радиопередач, содержащих информацию, способную причинить вред здоровью и (или) развитию детей сообщением об ограничении распространения среди детей информационной продукции, содержащей негативную информацию.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Сопровождение сообщением об ограничении распространения среди детей посредством радиовещания информационной продукции, содержащей негативную информацию, осуществляется вещателем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реже четырех раз в сутки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 непрерывном вещании вместе с выходными данными или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каждом выходе в эфир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радиопрограммы также с выходными данными.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Сообщение об ограничении распространения среди детей информационной продукции, содержащей негативную информацию, содержит в себе звуковое текстовое предупреждение: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старше 6 лет, старше 12 лет, старше 16 лет, запрещено для детей.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сопровождении сообщением об ограничении распространения среди детей посредством радиовещания информационной продукции, содержащей негативную информацию, такое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сообщение не может накладываться на звуковые сообщения, препятствующие восприятию текстового предупреждения.</a:t>
            </a:r>
          </a:p>
          <a:p>
            <a:pPr indent="457200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410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-1588"/>
            <a:ext cx="1218882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59810F86-4E4C-4EC4-989F-260B27AA565C}"/>
              </a:ext>
            </a:extLst>
          </p:cNvPr>
          <p:cNvSpPr txBox="1">
            <a:spLocks/>
          </p:cNvSpPr>
          <p:nvPr/>
        </p:nvSpPr>
        <p:spPr bwMode="auto">
          <a:xfrm>
            <a:off x="831849" y="427296"/>
            <a:ext cx="111029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ru-RU" sz="2800" b="1" dirty="0">
                <a:solidFill>
                  <a:srgbClr val="002060"/>
                </a:solidFill>
                <a:latin typeface="Constantia" pitchFamily="18" charset="0"/>
                <a:ea typeface="+mj-ea"/>
                <a:cs typeface="+mj-cs"/>
              </a:rPr>
              <a:t>Лицензия на осуществление телевизионного вещания, радиовещания</a:t>
            </a:r>
          </a:p>
        </p:txBody>
      </p:sp>
      <p:sp>
        <p:nvSpPr>
          <p:cNvPr id="4103" name="Объект 2"/>
          <p:cNvSpPr txBox="1">
            <a:spLocks/>
          </p:cNvSpPr>
          <p:nvPr/>
        </p:nvSpPr>
        <p:spPr bwMode="auto">
          <a:xfrm>
            <a:off x="674485" y="1319471"/>
            <a:ext cx="10668000" cy="469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наименование (название) распространяемого телеканала или радиоканала;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программная направленность телеканала, радиоканала (основные тематические направления вещания - информационный, музыкальный, спортивный и подобные) (в случаях проведения торгов (конкурса, аукциона) указывается программная концепция с процентным соотношением тематических направлений);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территория распространения телеканала или радиоканала;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объем вещания в неделю (в часах);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 дата начала вещания;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7) срок действия лицензии на телевизионное вещание, радиовещание, отметка о продлении срока ее действия в случае, предусмотренном статьей 31.4 настоящего Закона;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8) сведения о среде вещания телеканала или радиоканала (наземное эфирное вещание, спутниковое вещание, кабельное вещание, иные среды вещания) в случаях, предусмотренных частью четвертой настоящей статьи;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9) сведения об используемых радиочастотах, о месте установки и мощности используемых передатчиков, позиции телеканала или радиоканала в мультиплексе (за исключением наземного эфирного аналогового вещания), параметры спутникового вещания, программная концепция вещания, заявленная при проведении торгов (конкурса, аукциона), в случаях, предусмотренных частью пятой настоящей статьи.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ru-RU" altLang="ru-RU" sz="1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536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536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3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E1AA9E5-1416-449B-ADDD-E4C177F0D5A3}"/>
              </a:ext>
            </a:extLst>
          </p:cNvPr>
          <p:cNvSpPr/>
          <p:nvPr/>
        </p:nvSpPr>
        <p:spPr>
          <a:xfrm>
            <a:off x="1665288" y="4735513"/>
            <a:ext cx="9274175" cy="145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926465" y="147089"/>
            <a:ext cx="10637519" cy="1323439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Административная ответственность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нарушение установленного порядка распространения среди детей продукции средства массовой информации, содержащей информацию, причиняющую вред их здоровью и (или) развитию</a:t>
            </a:r>
            <a:endParaRPr lang="ru-RU" alt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50868" y="1581789"/>
            <a:ext cx="3217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ч. 2 ст. 13.21 КоАП РФ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6465" y="2292836"/>
            <a:ext cx="97369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предупреждение или наложение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административного штрафа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размере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2000 до 3000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конфискацией предмета административного правонарушения;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должностных лиц 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5000 до 20 000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конфискацией предмета административного правонарушения;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юридических лиц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20 000 до 200 000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рублей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конфискацией предмета административного правонарушения.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638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638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93FB7AC-0ACE-4DEE-9BE7-2FBB54720172}"/>
              </a:ext>
            </a:extLst>
          </p:cNvPr>
          <p:cNvSpPr/>
          <p:nvPr/>
        </p:nvSpPr>
        <p:spPr>
          <a:xfrm>
            <a:off x="68263" y="2205038"/>
            <a:ext cx="1841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4EDF896D-B047-4170-B9F0-B96BF43305B6}"/>
              </a:ext>
            </a:extLst>
          </p:cNvPr>
          <p:cNvSpPr txBox="1">
            <a:spLocks/>
          </p:cNvSpPr>
          <p:nvPr/>
        </p:nvSpPr>
        <p:spPr>
          <a:xfrm>
            <a:off x="0" y="333375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xmlns="" id="{C714A6AB-E6CB-4E3B-9E00-A0730B5DDDC2}"/>
              </a:ext>
            </a:extLst>
          </p:cNvPr>
          <p:cNvSpPr/>
          <p:nvPr/>
        </p:nvSpPr>
        <p:spPr>
          <a:xfrm rot="18868755">
            <a:off x="8657431" y="691357"/>
            <a:ext cx="504825" cy="766762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2" name="Прямоугольник 11"/>
          <p:cNvSpPr>
            <a:spLocks noChangeArrowheads="1"/>
          </p:cNvSpPr>
          <p:nvPr/>
        </p:nvSpPr>
        <p:spPr bwMode="auto">
          <a:xfrm>
            <a:off x="942975" y="1111250"/>
            <a:ext cx="106045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учредителем могут определяться заменяющим устав договором между учредителем и редакцией (главным редактором), включающим вопросы, перечисленные в пунктах 1 – 5 ч. 2 ст. 20 Закона о СМИ.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5 ст. 20 Закона о СМИ </a:t>
            </a:r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копия устава редакции или заменяющего его договора направляется в регистрирующий орган не позднее трех месяцев со дня первого выхода в свет (в эфир) средства массовой информации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6393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73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993A816B-091C-423E-92AB-89FA274042C4}"/>
              </a:ext>
            </a:extLst>
          </p:cNvPr>
          <p:cNvSpPr txBox="1">
            <a:spLocks/>
          </p:cNvSpPr>
          <p:nvPr/>
        </p:nvSpPr>
        <p:spPr>
          <a:xfrm>
            <a:off x="234950" y="163513"/>
            <a:ext cx="11510963" cy="7080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rgbClr val="17375E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395" name="Прямоугольник 15"/>
          <p:cNvSpPr>
            <a:spLocks noChangeArrowheads="1"/>
          </p:cNvSpPr>
          <p:nvPr/>
        </p:nvSpPr>
        <p:spPr bwMode="auto">
          <a:xfrm>
            <a:off x="996950" y="146050"/>
            <a:ext cx="10175875" cy="7080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Соблюдение ст.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Федерального закона от 29.12.1994 №77-ФЗ </a:t>
            </a:r>
            <a:b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«Об обязательном экземпляре документов» </a:t>
            </a:r>
            <a:endParaRPr lang="ru-RU" altLang="ru-RU" sz="2000" b="1" dirty="0"/>
          </a:p>
        </p:txBody>
      </p:sp>
      <p:sp>
        <p:nvSpPr>
          <p:cNvPr id="16396" name="Прямоугольник 16"/>
          <p:cNvSpPr>
            <a:spLocks noChangeArrowheads="1"/>
          </p:cNvSpPr>
          <p:nvPr/>
        </p:nvSpPr>
        <p:spPr bwMode="auto">
          <a:xfrm>
            <a:off x="996951" y="1172094"/>
            <a:ext cx="1017587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ст. 12 Закона №77-ФЗ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хранение во Всероссийскую государственную телевизионную и радиовещательную компанию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Гостелерадиофонд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передаются материалы по производству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телерадиопродукции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телерадиовещательных организаций, в том числе материалы, которые созданы по их заказу, производство которых закончено и которые вышли в эфир,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чем через месяц со дня их выхода в эфир 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Адрес ФГУП «ВГТРК»: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125040, Москва, ул. Ямского Поля 5-я, д. 19-21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741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741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EB18FA3-F940-410D-8ECE-CE8ED581B9B5}"/>
              </a:ext>
            </a:extLst>
          </p:cNvPr>
          <p:cNvSpPr/>
          <p:nvPr/>
        </p:nvSpPr>
        <p:spPr>
          <a:xfrm>
            <a:off x="68263" y="2205038"/>
            <a:ext cx="1841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3C83DD90-1826-4E61-BDAB-55BD843F57FC}"/>
              </a:ext>
            </a:extLst>
          </p:cNvPr>
          <p:cNvSpPr txBox="1">
            <a:spLocks/>
          </p:cNvSpPr>
          <p:nvPr/>
        </p:nvSpPr>
        <p:spPr>
          <a:xfrm>
            <a:off x="0" y="333375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xmlns="" id="{8F0ECA84-79F4-4C8D-83BD-4C97E5E74542}"/>
              </a:ext>
            </a:extLst>
          </p:cNvPr>
          <p:cNvSpPr/>
          <p:nvPr/>
        </p:nvSpPr>
        <p:spPr>
          <a:xfrm rot="18868755">
            <a:off x="8657431" y="691357"/>
            <a:ext cx="504825" cy="766762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6" name="Прямоугольник 11"/>
          <p:cNvSpPr>
            <a:spLocks noChangeArrowheads="1"/>
          </p:cNvSpPr>
          <p:nvPr/>
        </p:nvSpPr>
        <p:spPr bwMode="auto">
          <a:xfrm>
            <a:off x="942975" y="1111250"/>
            <a:ext cx="106045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учредителем могут определяться заменяющим устав договором между учредителем и редакцией (главным редактором), включающим вопросы, перечисленные в пунктах 1 – 5 ч. 2 ст. 20 Закона о СМИ.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5 ст. 20 Закона о СМИ </a:t>
            </a:r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копия устава редакции или заменяющего его договора направляется в регистрирующий орган не позднее трех месяцев со дня первого выхода в свет (в эфир) средства массовой информации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7417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C53E72AF-A616-4804-BF45-10C33BFF51BE}"/>
              </a:ext>
            </a:extLst>
          </p:cNvPr>
          <p:cNvSpPr txBox="1">
            <a:spLocks/>
          </p:cNvSpPr>
          <p:nvPr/>
        </p:nvSpPr>
        <p:spPr>
          <a:xfrm>
            <a:off x="234950" y="163513"/>
            <a:ext cx="11510963" cy="7080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rgbClr val="17375E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419" name="Прямоугольник 16"/>
          <p:cNvSpPr>
            <a:spLocks noChangeArrowheads="1"/>
          </p:cNvSpPr>
          <p:nvPr/>
        </p:nvSpPr>
        <p:spPr bwMode="auto">
          <a:xfrm>
            <a:off x="379413" y="855663"/>
            <a:ext cx="11449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6"/>
          <p:cNvSpPr>
            <a:spLocks noChangeArrowheads="1"/>
          </p:cNvSpPr>
          <p:nvPr/>
        </p:nvSpPr>
        <p:spPr bwMode="auto">
          <a:xfrm>
            <a:off x="926465" y="147089"/>
            <a:ext cx="10637519" cy="707886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Административная ответственность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нарушение порядка представления обязательного экземпляра документов </a:t>
            </a:r>
            <a:endParaRPr lang="ru-RU" alt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84408" y="2213322"/>
            <a:ext cx="92566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наложение административного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штрафа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размере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200 до 500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рублей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должностных лиц -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1000 до 2000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юридических лиц -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10 000 до 20 000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71191" y="1139864"/>
            <a:ext cx="2632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ст. 13.23 КоАП РФ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150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E9A97B0-93A5-4CA4-AF49-B5764B3EBF7E}"/>
              </a:ext>
            </a:extLst>
          </p:cNvPr>
          <p:cNvSpPr/>
          <p:nvPr/>
        </p:nvSpPr>
        <p:spPr>
          <a:xfrm>
            <a:off x="68263" y="2205038"/>
            <a:ext cx="1841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9255922-CB1A-4459-9B40-B4C883D0AA6F}"/>
              </a:ext>
            </a:extLst>
          </p:cNvPr>
          <p:cNvSpPr txBox="1">
            <a:spLocks/>
          </p:cNvSpPr>
          <p:nvPr/>
        </p:nvSpPr>
        <p:spPr>
          <a:xfrm>
            <a:off x="0" y="333375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xmlns="" id="{1BEBD889-7B75-4405-841A-17440F835E26}"/>
              </a:ext>
            </a:extLst>
          </p:cNvPr>
          <p:cNvSpPr/>
          <p:nvPr/>
        </p:nvSpPr>
        <p:spPr>
          <a:xfrm rot="18868755">
            <a:off x="8657431" y="691357"/>
            <a:ext cx="504825" cy="766762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2" name="Прямоугольник 11"/>
          <p:cNvSpPr>
            <a:spLocks noChangeArrowheads="1"/>
          </p:cNvSpPr>
          <p:nvPr/>
        </p:nvSpPr>
        <p:spPr bwMode="auto">
          <a:xfrm>
            <a:off x="942975" y="1111250"/>
            <a:ext cx="106045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учредителем могут определяться заменяющим устав договором между учредителем и редакцией (главным редактором), включающим вопросы, перечисленные в пунктах 1 – 5 ч. 2 ст. 20 Закона о СМИ.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5 ст. 20 Закона о СМИ </a:t>
            </a:r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копия устава редакции или заменяющего его договора направляется в регистрирующий орган не позднее трех месяцев со дня первого выхода в свет (в эфир) средства массовой информации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1513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9EFCEA18-EDB1-43AE-A714-B9C6F85DEFF6}"/>
              </a:ext>
            </a:extLst>
          </p:cNvPr>
          <p:cNvSpPr txBox="1">
            <a:spLocks/>
          </p:cNvSpPr>
          <p:nvPr/>
        </p:nvSpPr>
        <p:spPr>
          <a:xfrm>
            <a:off x="234950" y="163513"/>
            <a:ext cx="11510963" cy="7080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rgbClr val="17375E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515" name="Прямоугольник 16"/>
          <p:cNvSpPr>
            <a:spLocks noChangeArrowheads="1"/>
          </p:cNvSpPr>
          <p:nvPr/>
        </p:nvSpPr>
        <p:spPr bwMode="auto">
          <a:xfrm>
            <a:off x="379413" y="855663"/>
            <a:ext cx="11449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6" name="TextBox 18"/>
          <p:cNvSpPr txBox="1">
            <a:spLocks noChangeArrowheads="1"/>
          </p:cNvSpPr>
          <p:nvPr/>
        </p:nvSpPr>
        <p:spPr bwMode="auto">
          <a:xfrm>
            <a:off x="2468563" y="2784475"/>
            <a:ext cx="72310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4400" b="1">
                <a:solidFill>
                  <a:srgbClr val="17375E"/>
                </a:solidFill>
                <a:latin typeface="Arial Narrow" pitchFamily="34" charset="0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029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512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1218882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4">
            <a:extLst>
              <a:ext uri="{FF2B5EF4-FFF2-40B4-BE49-F238E27FC236}">
                <a16:creationId xmlns:a16="http://schemas.microsoft.com/office/drawing/2014/main" xmlns="" id="{2590D939-5764-4FFB-8761-A9235A37B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9" y="565884"/>
            <a:ext cx="9415463" cy="120032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Программная концепция и</a:t>
            </a:r>
            <a:b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программная направленность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FBA764B-0EA7-4D9F-98A7-25A4EB49712A}"/>
              </a:ext>
            </a:extLst>
          </p:cNvPr>
          <p:cNvSpPr/>
          <p:nvPr/>
        </p:nvSpPr>
        <p:spPr>
          <a:xfrm>
            <a:off x="1604356" y="1166048"/>
            <a:ext cx="9335107" cy="5022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Программная концепция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ведущий замысел при осуществлении вещания теле- или радиоканала с четким, детальным указанием (процентным соотношением) вещания тех или иных программ  с целью достижения тех целей, которые вещатель поставил перед собой, намереваясь выполнять информационное обеспечение на определенной, конкурсной территории. </a:t>
            </a:r>
          </a:p>
          <a:p>
            <a:pPr algn="just">
              <a:defRPr/>
            </a:pPr>
            <a:r>
              <a:rPr lang="ru-RU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Программная направленность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совокупность тематических направлений вещания, которую вещатель будет осуществлять в процессе своей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6147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112"/>
            <a:ext cx="12168188" cy="6846888"/>
          </a:xfrm>
        </p:spPr>
      </p:pic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68D1ADF8-328E-4CFD-809D-5B201968D36A}"/>
              </a:ext>
            </a:extLst>
          </p:cNvPr>
          <p:cNvSpPr/>
          <p:nvPr/>
        </p:nvSpPr>
        <p:spPr>
          <a:xfrm>
            <a:off x="1122218" y="110549"/>
            <a:ext cx="9731520" cy="920230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Особенности отражения программной концепции и программной направленности в лицензиях</a:t>
            </a:r>
          </a:p>
        </p:txBody>
      </p:sp>
      <p:sp>
        <p:nvSpPr>
          <p:cNvPr id="14" name="Текст 2">
            <a:extLst>
              <a:ext uri="{FF2B5EF4-FFF2-40B4-BE49-F238E27FC236}">
                <a16:creationId xmlns:a16="http://schemas.microsoft.com/office/drawing/2014/main" xmlns="" id="{48F80C28-CCB7-4552-B1A5-E11353DC8817}"/>
              </a:ext>
            </a:extLst>
          </p:cNvPr>
          <p:cNvSpPr txBox="1">
            <a:spLocks/>
          </p:cNvSpPr>
          <p:nvPr/>
        </p:nvSpPr>
        <p:spPr bwMode="auto">
          <a:xfrm>
            <a:off x="173038" y="1292225"/>
            <a:ext cx="5745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5" name="Объект 3">
            <a:extLst>
              <a:ext uri="{FF2B5EF4-FFF2-40B4-BE49-F238E27FC236}">
                <a16:creationId xmlns:a16="http://schemas.microsoft.com/office/drawing/2014/main" xmlns="" id="{D1CF349A-E7A1-4116-AADC-84E9CA2BEF3F}"/>
              </a:ext>
            </a:extLst>
          </p:cNvPr>
          <p:cNvSpPr txBox="1">
            <a:spLocks/>
          </p:cNvSpPr>
          <p:nvPr/>
        </p:nvSpPr>
        <p:spPr>
          <a:xfrm>
            <a:off x="1466687" y="2214225"/>
            <a:ext cx="404018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sz="2800" dirty="0">
              <a:latin typeface="Constantia" pitchFamily="18" charset="0"/>
              <a:cs typeface="+mn-cs"/>
            </a:endParaRPr>
          </a:p>
        </p:txBody>
      </p:sp>
      <p:sp>
        <p:nvSpPr>
          <p:cNvPr id="16" name="Текст 4">
            <a:extLst>
              <a:ext uri="{FF2B5EF4-FFF2-40B4-BE49-F238E27FC236}">
                <a16:creationId xmlns:a16="http://schemas.microsoft.com/office/drawing/2014/main" xmlns="" id="{FABFBDC5-F45E-4DB6-AF93-7FDC937B8B91}"/>
              </a:ext>
            </a:extLst>
          </p:cNvPr>
          <p:cNvSpPr txBox="1">
            <a:spLocks/>
          </p:cNvSpPr>
          <p:nvPr/>
        </p:nvSpPr>
        <p:spPr>
          <a:xfrm>
            <a:off x="6567488" y="1393825"/>
            <a:ext cx="4627562" cy="639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sz="2000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7" name="Объект 5">
            <a:extLst>
              <a:ext uri="{FF2B5EF4-FFF2-40B4-BE49-F238E27FC236}">
                <a16:creationId xmlns:a16="http://schemas.microsoft.com/office/drawing/2014/main" xmlns="" id="{6970B2FB-C942-42CE-BA17-72D39171B8F5}"/>
              </a:ext>
            </a:extLst>
          </p:cNvPr>
          <p:cNvSpPr txBox="1">
            <a:spLocks/>
          </p:cNvSpPr>
          <p:nvPr/>
        </p:nvSpPr>
        <p:spPr>
          <a:xfrm>
            <a:off x="6497638" y="1717675"/>
            <a:ext cx="48847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dirty="0">
              <a:latin typeface="Constantia" pitchFamily="18" charset="0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80654" y="1061829"/>
            <a:ext cx="98146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1. Информационное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специализированное информационное  - регулярные сообщения о текущих событиях, набор новостей и информационных материалов одной тематики (одного профиля),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предвыборные передачи.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информационно-аналитическое – периодическое комментирование событий и новостей, имеющих важное значение для аудитории, формирующее общественное мнение.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публицистическое – произведение журналистики, ставящее перед аудиторией социальные и общественно-значимые проблемы самой широкой тематики и призывающие к их решению.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Культурно-просветительское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драматургически выстроенный рассказ или показ духовных и культурных ценностей, созданных человечеством,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театральные постановки.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образовательное – регулярная передача лекций, уроков и занятий по учебным и профессионально-техническим дисциплинам,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показ учебных и документальных фильмов.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религиозное – передача богослужений, специальных телевизионных и радио-проповедей, теологические беседы;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военно-патриотическое.</a:t>
            </a:r>
          </a:p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3. Детское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система направленных программ, многообразных по форме и жанрам, адаптированных и адресованных зрителям и слушателям, примерно, до 16-ти летнего возраста целью всестороннего воспитания и образования подрастающего поколения.</a:t>
            </a:r>
          </a:p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4. Спортивное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направление, содержащее программы о спорте, трансляции и репортажи спортивных мероприятий.</a:t>
            </a:r>
          </a:p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5. Развлекательное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эстрадные и цирковые представления, концерты, ток-шоу, игры и конкурсы, показ телевизионных сериалов, эротических программ.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музыкальное –  передача музыкальных произведений, композиций и песен, концертов и программ о музыке.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художественные (игровые) кинофильмы – показ  игровых художественных телевизионных и кинофильмов.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7171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13" y="11113"/>
            <a:ext cx="12168187" cy="6846887"/>
          </a:xfrm>
        </p:spPr>
      </p:pic>
      <p:sp>
        <p:nvSpPr>
          <p:cNvPr id="13" name="Текст 3">
            <a:extLst>
              <a:ext uri="{FF2B5EF4-FFF2-40B4-BE49-F238E27FC236}">
                <a16:creationId xmlns:a16="http://schemas.microsoft.com/office/drawing/2014/main" xmlns="" id="{D370E718-101E-4DAA-ABCE-196EACD01789}"/>
              </a:ext>
            </a:extLst>
          </p:cNvPr>
          <p:cNvSpPr txBox="1">
            <a:spLocks/>
          </p:cNvSpPr>
          <p:nvPr/>
        </p:nvSpPr>
        <p:spPr>
          <a:xfrm>
            <a:off x="457200" y="1435100"/>
            <a:ext cx="4548188" cy="4691063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 dirty="0">
                <a:latin typeface="+mn-lt"/>
                <a:cs typeface="+mn-cs"/>
              </a:rPr>
              <a:t>    </a:t>
            </a: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46413"/>
              </p:ext>
            </p:extLst>
          </p:nvPr>
        </p:nvGraphicFramePr>
        <p:xfrm>
          <a:off x="2151611" y="1287592"/>
          <a:ext cx="7272807" cy="3456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554"/>
                <a:gridCol w="2166368"/>
                <a:gridCol w="3945885"/>
              </a:tblGrid>
              <a:tr h="7720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вещания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Краткая характеристика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42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Местные новости, обзор региональных событий, прогноз погоды,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59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Развлекательное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Развлекательные программы, полезные советы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42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Музыкальное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Трансляция музыкальных произведений отечественных и зарубежных исполнителей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79912" y="258305"/>
            <a:ext cx="91523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Приложении №1 к лицензии РВ №22222 от 01.01.2017 на осуществление радиовещания радиоканала «Радио Ветер» указана программная направленность :</a:t>
            </a:r>
            <a:b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5260" y="4962701"/>
            <a:ext cx="87616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составе радиоканала «Радио Ветер» будут распространяться информационные передачи и музыкальные произведения, а развлекательные программы будут отсутствовать, то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лицензионное требование будет нарушено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7171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13" y="11113"/>
            <a:ext cx="12168187" cy="6846887"/>
          </a:xfrm>
        </p:spPr>
      </p:pic>
      <p:sp>
        <p:nvSpPr>
          <p:cNvPr id="13" name="Текст 3">
            <a:extLst>
              <a:ext uri="{FF2B5EF4-FFF2-40B4-BE49-F238E27FC236}">
                <a16:creationId xmlns:a16="http://schemas.microsoft.com/office/drawing/2014/main" xmlns="" id="{D370E718-101E-4DAA-ABCE-196EACD01789}"/>
              </a:ext>
            </a:extLst>
          </p:cNvPr>
          <p:cNvSpPr txBox="1">
            <a:spLocks/>
          </p:cNvSpPr>
          <p:nvPr/>
        </p:nvSpPr>
        <p:spPr>
          <a:xfrm>
            <a:off x="457200" y="1435100"/>
            <a:ext cx="4548188" cy="4691063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 dirty="0">
                <a:latin typeface="+mn-lt"/>
                <a:cs typeface="+mn-cs"/>
              </a:rPr>
              <a:t>    </a:t>
            </a: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693292"/>
              </p:ext>
            </p:extLst>
          </p:nvPr>
        </p:nvGraphicFramePr>
        <p:xfrm>
          <a:off x="1695796" y="1315013"/>
          <a:ext cx="8724208" cy="3615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09"/>
                <a:gridCol w="2019646"/>
                <a:gridCol w="1807285"/>
                <a:gridCol w="4081968"/>
              </a:tblGrid>
              <a:tr h="10345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вещания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Процентное соотношение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Краткая характеристика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96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Музыкальное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Музыкальные произведения отечественных и зарубежных исполнителей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17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Местные новости, обзор региональных событий, прогноз погоды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52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Развлекательное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Развлекательные программы, игры, конкурсы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79912" y="258305"/>
            <a:ext cx="91523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Приложении №1 к лицензии ТВ №55555 от 01.01.2018 на осуществление телевизионного вещания телеканала «Хорошее настроение» указана программная концепция:</a:t>
            </a:r>
            <a:b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1475" y="4987390"/>
            <a:ext cx="90691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Если в составе телеканала «Хорошее настроение», будут распространяться передачи с другим процентным соотношением (например: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музыкальное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87%,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информационно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– 4%,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развлекательное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9%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то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лицензионное требование будет нарушено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2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8195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13" y="11113"/>
            <a:ext cx="12168187" cy="6846887"/>
          </a:xfrm>
        </p:spPr>
      </p:pic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xmlns="" id="{42A83E0A-207C-4FE4-801F-36D1983F17CA}"/>
              </a:ext>
            </a:extLst>
          </p:cNvPr>
          <p:cNvSpPr/>
          <p:nvPr/>
        </p:nvSpPr>
        <p:spPr>
          <a:xfrm>
            <a:off x="340822" y="106367"/>
            <a:ext cx="11526768" cy="163930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году Управлением было выявлено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нарушения</a:t>
            </a:r>
            <a:b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несоблюдение программной направленности телеканала или радиоканала или нарушение программной  концепции вещания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составлено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протокола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2019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году –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нарушения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составлено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 протоколов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13922320"/>
              </p:ext>
            </p:extLst>
          </p:nvPr>
        </p:nvGraphicFramePr>
        <p:xfrm>
          <a:off x="1687484" y="2019993"/>
          <a:ext cx="9268691" cy="416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922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6"/>
          <p:cNvSpPr>
            <a:spLocks noChangeArrowheads="1"/>
          </p:cNvSpPr>
          <p:nvPr/>
        </p:nvSpPr>
        <p:spPr bwMode="auto">
          <a:xfrm>
            <a:off x="1295400" y="620713"/>
            <a:ext cx="95043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alt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E01FC1B-7370-4BE4-B39F-51A78B0BC7C8}"/>
              </a:ext>
            </a:extLst>
          </p:cNvPr>
          <p:cNvSpPr/>
          <p:nvPr/>
        </p:nvSpPr>
        <p:spPr>
          <a:xfrm>
            <a:off x="1665288" y="4735513"/>
            <a:ext cx="9274175" cy="145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3192" y="375828"/>
            <a:ext cx="4898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Приложении № 1 к лицензии на осуществление телевизионного вещания или радиовещания указывается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общий объем вещания в неделю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 часах) 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соотношение вещания продукции указанных СМИ к общему объему вещания в неделю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 часах).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проведении мероприятия систематического наблюдения Управлением проверяется соответствие фактического объема вещания в неделю объему вещания в неделю, указанному в лицензии, а также соответствие заявленных и фактических объемов вещания каждого из СМИ, указанных в лицензии.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239" y="94507"/>
            <a:ext cx="4796753" cy="6668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024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39D7153-7179-44ED-86B2-72BC4DA7294E}"/>
              </a:ext>
            </a:extLst>
          </p:cNvPr>
          <p:cNvSpPr/>
          <p:nvPr/>
        </p:nvSpPr>
        <p:spPr>
          <a:xfrm>
            <a:off x="4751388" y="5445125"/>
            <a:ext cx="72009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xmlns="" id="{42A83E0A-207C-4FE4-801F-36D1983F17CA}"/>
              </a:ext>
            </a:extLst>
          </p:cNvPr>
          <p:cNvSpPr/>
          <p:nvPr/>
        </p:nvSpPr>
        <p:spPr>
          <a:xfrm>
            <a:off x="1880247" y="166282"/>
            <a:ext cx="8717066" cy="123859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году Управлением было выявлено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 нарушений </a:t>
            </a:r>
            <a:b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несоблюдение объемов вещания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», составлено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16 протоколов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году –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нарушения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составлено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 протоколов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89915543"/>
              </p:ext>
            </p:extLst>
          </p:nvPr>
        </p:nvGraphicFramePr>
        <p:xfrm>
          <a:off x="1733665" y="1679171"/>
          <a:ext cx="8724670" cy="4505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3205</TotalTime>
  <Words>3453</Words>
  <Application>Microsoft Office PowerPoint</Application>
  <PresentationFormat>Произвольный</PresentationFormat>
  <Paragraphs>243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aleksandrova_av</cp:lastModifiedBy>
  <cp:revision>371</cp:revision>
  <cp:lastPrinted>2019-06-21T04:27:42Z</cp:lastPrinted>
  <dcterms:created xsi:type="dcterms:W3CDTF">2018-01-23T10:31:16Z</dcterms:created>
  <dcterms:modified xsi:type="dcterms:W3CDTF">2019-06-21T04:28:05Z</dcterms:modified>
</cp:coreProperties>
</file>