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90" r:id="rId3"/>
    <p:sldId id="259" r:id="rId4"/>
    <p:sldId id="291" r:id="rId5"/>
    <p:sldId id="292" r:id="rId6"/>
    <p:sldId id="289" r:id="rId7"/>
    <p:sldId id="286" r:id="rId8"/>
    <p:sldId id="293" r:id="rId9"/>
    <p:sldId id="294" r:id="rId10"/>
    <p:sldId id="296" r:id="rId11"/>
    <p:sldId id="295" r:id="rId12"/>
    <p:sldId id="297" r:id="rId13"/>
    <p:sldId id="298" r:id="rId14"/>
    <p:sldId id="299" r:id="rId15"/>
    <p:sldId id="300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7"/>
    <a:srgbClr val="17375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3366" autoAdjust="0"/>
  </p:normalViewPr>
  <p:slideViewPr>
    <p:cSldViewPr snapToGrid="0" showGuides="1">
      <p:cViewPr>
        <p:scale>
          <a:sx n="98" d="100"/>
          <a:sy n="98" d="100"/>
        </p:scale>
        <p:origin x="-528" y="-73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9166666666667"/>
          <c:y val="0"/>
          <c:w val="0.33958333333333335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ru-RU" sz="1400" dirty="0" smtClean="0"/>
              <a:t>Выявленные нарушения</a:t>
            </a:r>
            <a:r>
              <a:rPr lang="ru-RU" sz="1400" baseline="0" dirty="0" smtClean="0"/>
              <a:t> в </a:t>
            </a:r>
            <a:r>
              <a:rPr lang="ru-RU" sz="1400" dirty="0" smtClean="0"/>
              <a:t>2018 году</a:t>
            </a:r>
            <a:endParaRPr lang="ru-RU" sz="1400" dirty="0"/>
          </a:p>
        </c:rich>
      </c:tx>
      <c:layout>
        <c:manualLayout>
          <c:xMode val="edge"/>
          <c:yMode val="edge"/>
          <c:x val="0.13399041107729817"/>
          <c:y val="1.395868230039084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86770652801849E-2"/>
          <c:y val="7.004466778336127E-2"/>
          <c:w val="0.55401502021952642"/>
          <c:h val="0.77082635399218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Нарушений  2018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Несоблюдение объемов вещания</c:v>
                </c:pt>
                <c:pt idx="1">
                  <c:v>Несоблюдение даты начала вещания</c:v>
                </c:pt>
                <c:pt idx="2">
                  <c:v>Неосуществление вещания более 3 месяцев</c:v>
                </c:pt>
                <c:pt idx="3">
                  <c:v>Нарушение порядка объявления выходных данных</c:v>
                </c:pt>
                <c:pt idx="4">
                  <c:v>Нарушение территории распространения телеканала и радиоканала</c:v>
                </c:pt>
                <c:pt idx="5">
                  <c:v>Нарушение требований о предоставлении обязательного экземпляра документов</c:v>
                </c:pt>
                <c:pt idx="6">
                  <c:v>Нарушение установленного порядка распространения среди детей продукции средства массовой информации, содержащей информацию, причиняющую вред их здоровью и (или) развитию</c:v>
                </c:pt>
                <c:pt idx="7">
                  <c:v>Нарушение периодичности и времени вещания</c:v>
                </c:pt>
                <c:pt idx="8">
                  <c:v>Несоблюдение программной направленности телеканала или радиоканала или нарушение программной концепции вещания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10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14254197428094"/>
          <c:y val="0"/>
          <c:w val="0.42641320614819161"/>
          <c:h val="1"/>
        </c:manualLayout>
      </c:layout>
      <c:overlay val="0"/>
      <c:spPr>
        <a:ln w="0"/>
      </c:spPr>
      <c:txPr>
        <a:bodyPr anchor="t"/>
        <a:lstStyle/>
        <a:p>
          <a:pPr>
            <a:lnSpc>
              <a:spcPct val="100000"/>
            </a:lnSpc>
            <a:spcAft>
              <a:spcPts val="0"/>
            </a:spcAft>
            <a:defRPr sz="1000" kern="1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Несоблюдение объемов вещания</c:v>
                </c:pt>
                <c:pt idx="1">
                  <c:v>Несоблюдение даты начала вещания</c:v>
                </c:pt>
                <c:pt idx="2">
                  <c:v>Неосуществление вещания более 3 месяцев</c:v>
                </c:pt>
                <c:pt idx="3">
                  <c:v>Нарушение порядка объявления выходных данных</c:v>
                </c:pt>
                <c:pt idx="4">
                  <c:v>Невыполнение в установленный срок законного предписания органа (должностного лица), осуществляющего государственный надзор (контроль), об устранении выявленного нарушения</c:v>
                </c:pt>
                <c:pt idx="5">
                  <c:v>Нарушение требований о предоставлении обязательного экземпляра документов</c:v>
                </c:pt>
                <c:pt idx="6">
                  <c:v>Нарушение периодичности и времени вещания</c:v>
                </c:pt>
                <c:pt idx="7">
                  <c:v>Нарушение установленного порядка распространения среди детей продукции СМИ, содержащей информацию, причиняющую вред их здоровью и (или) развитию</c:v>
                </c:pt>
                <c:pt idx="8">
                  <c:v>Несоблюдение программной направленности телеканала или радиоканала или нарушение программной концепции вещания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Несоблюдение объемов вещания</c:v>
                </c:pt>
                <c:pt idx="1">
                  <c:v>Несоблюдение даты начала вещания</c:v>
                </c:pt>
                <c:pt idx="2">
                  <c:v>Неосуществление вещания более 3 месяцев</c:v>
                </c:pt>
                <c:pt idx="3">
                  <c:v>Нарушение порядка объявления выходных данных</c:v>
                </c:pt>
                <c:pt idx="4">
                  <c:v>Невыполнение в установленный срок законного предписания органа (должностного лица), осуществляющего государственный надзор (контроль), об устранении выявленного нарушения</c:v>
                </c:pt>
                <c:pt idx="5">
                  <c:v>Нарушение требований о предоставлении обязательного экземпляра документов</c:v>
                </c:pt>
                <c:pt idx="6">
                  <c:v>Нарушение периодичности и времени вещания</c:v>
                </c:pt>
                <c:pt idx="7">
                  <c:v>Нарушение установленного порядка распространения среди детей продукции СМИ, содержащей информацию, причиняющую вред их здоровью и (или) развитию</c:v>
                </c:pt>
                <c:pt idx="8">
                  <c:v>Несоблюдение программной направленности телеканала или радиоканала или нарушение программной концепции вещания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10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99776"/>
        <c:axId val="78521472"/>
        <c:axId val="0"/>
      </c:bar3DChart>
      <c:catAx>
        <c:axId val="3309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78521472"/>
        <c:crosses val="autoZero"/>
        <c:auto val="1"/>
        <c:lblAlgn val="ctr"/>
        <c:lblOffset val="100"/>
        <c:noMultiLvlLbl val="0"/>
      </c:catAx>
      <c:valAx>
        <c:axId val="7852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099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E06A2D1FCC0621B165B31F9C143D1F19787D058FB172ECF690909EA05CFC375FA02AC117EC8FFB24FE45D8DA833F0EC7A284651D78D9983NDN4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1E06A2D1FCC0621B165B31F9C143D1F1968FD658FF122ECF690909EA05CFC375FA02AC1777C3AAEB0EBA04DDEF78FCEF67344752NCN1L" TargetMode="External"/><Relationship Id="rId5" Type="http://schemas.openxmlformats.org/officeDocument/2006/relationships/hyperlink" Target="consultantplus://offline/ref=1E06A2D1FCC0621B165B31F9C143D1F1968FD658FF122ECF690909EA05CFC375FA02AC1776C3AAEB0EBA04DDEF78FCEF67344752NCN1L" TargetMode="External"/><Relationship Id="rId4" Type="http://schemas.openxmlformats.org/officeDocument/2006/relationships/hyperlink" Target="consultantplus://offline/ref=1E06A2D1FCC0621B165B31F9C143D1F1968FD658FF122ECF690909EA05CFC375FA02AC117CC9F5EE1BAB5CD1ED65E3EC7B284553C8N8N7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A97"/>
                </a:solidFill>
              </a:rPr>
              <a:t>«Типовые нарушения законодательства, выявляемые при проведении мероприятий систематического наблюдения. Практика применения Федерального закона от 29.12.2010 № 436-ФЗ».</a:t>
            </a:r>
          </a:p>
          <a:p>
            <a:pPr algn="ctr"/>
            <a:endParaRPr lang="ru-RU" sz="20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060" y="4455493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Волгоград </a:t>
            </a:r>
          </a:p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20.12. 2018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600" dirty="0" smtClean="0"/>
              <a:t>	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джинглов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сетевого партнера в эфире региональных (местных) радиоканалов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Действующее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законодательство Российской Федерации в сфере средств массовой информации не содержит понятие «</a:t>
            </a:r>
            <a:r>
              <a:rPr lang="ru-RU" sz="1400" dirty="0" err="1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джингл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», а также каких-либо требований к порядку размещения данного элемента оформления эфира 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радиоканала.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1400" dirty="0" err="1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err="1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жинглом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» необходимо считать все элементы художественного, музыкального, эмоционального оформления радиоэфира, в том числе отбивки, заставки, вылеты, которые содержат название радиоканала сетевого партнера (бренд), его слоган, иные элементы.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Переход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 вещания одного СМИ на другое оформляется только выходными данными радиоканала (полными или сокращенными). 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этом под полными выходными данными понимаются: название СМИ, зарегистрировавший его орган, регистрационный номер и сообщение об ограничении распространения информационной продукции среди детей.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сокращенными выходными данными понимается сочетание наименования радиоканала и сообщения об ограничении распространения информационной продукции среди детей.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Джингл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сетевого партнера, размещенный в эфире регионального СМИ, не является выходными данными.</a:t>
            </a:r>
          </a:p>
          <a:p>
            <a:pPr algn="just">
              <a:spcBef>
                <a:spcPct val="20000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В соответствии со ст. 27 Закона о СМИ вещание телеканала должно сопровождаться объявлением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реже четырех раз в сутки при непрерывном вещании)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наименования (названия) телеканала. Каждый выход в эфир телепрограммы должен сопровождаться объявлением наименования (названия) телепрограммы и знаком информационной продукции в соответствии с требованиями Федерального закона № 436-ФЗ. В выходных данных телеканала (телепрограммы) также должны быть указаны зарегистрировавший его орган и регистрационный номер свидетельства о государственной регистрации.</a:t>
            </a:r>
          </a:p>
          <a:p>
            <a:pPr algn="just"/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Логотип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телеканала (телепрограммы) не включен в состав выходных данных средства массовой информации. Законодательство о средствах массовой информации не устанавливает каких-либо требований к логотипу, в том числе в части его соответствия названию телеканала (телепрограммы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(изготовление) или распространение продукции СМИ без указания в установленном порядке выходных данных, а равно с неполными или заведомо ложными выходными данными в соответствии со ст. 13.22 КоАП РФ влечет административную ответственность в виде предупреждения или административного штрафа: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на граждан в размере от 300 до 500 рублей с конфискацией продукции средства массовой информации или без таковой; 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на должностных лиц - от 500рублей до 1 тысячи рублей с конфискацией продукции средства массовой информации или без таковой; 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на юридических лиц - от 5 тысяч до 10 тысяч рублей с конфискацией продукции средства массовой информации или без таковой</a:t>
            </a:r>
          </a:p>
          <a:p>
            <a:pPr algn="ctr">
              <a:spcBef>
                <a:spcPct val="20000"/>
              </a:spcBef>
              <a:defRPr/>
            </a:pPr>
            <a:endParaRPr lang="ru-RU" sz="1600" dirty="0"/>
          </a:p>
          <a:p>
            <a:pPr algn="ctr">
              <a:spcBef>
                <a:spcPct val="20000"/>
              </a:spcBef>
              <a:defRPr/>
            </a:pPr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ru-RU" sz="2100" b="1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Соблюдение ст.  31 Закона о СМИ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Телевизионное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вещание, радиовещание 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осуществляются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вещателем на основании лицензии на 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вещание.</a:t>
            </a: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	        В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лицензии на телевизионное вещание, радиовещание указываются: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1) сведения, предусмотренные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законодательством Российской Федерации о лицензировании отдельных видов деятельности;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2) наименование (название) распространяемого телеканала или радиоканала;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3) программная направленность телеканала, радиоканала (основные тематические направления вещания - информационный, музыкальный, спортивный и подобные);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4) территория распространения телеканала или радиоканала;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5) объем вещания (в часах);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6) дата начала вещания;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7) срок действия лицензии на телевизионное вещание, радиовещание, отметка о продлении срока ее действия в случае, предусмотренном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статьей 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31.4Закона о СМИ </a:t>
            </a: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8) сведения о среде вещания телеканала или радиоканала (наземное эфирное вещание, спутниковое вещание, кабельное вещание, иные среды вещания) в случаях, предусмотренных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частью четвертой 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статьи 31;</a:t>
            </a: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9) сведения об используемых радиочастотах, о месте установки и мощности используемых передатчиков, позиции телеканала или радиоканала в мультиплексе (за исключением наземного эфирного аналогового вещания), параметры спутникового вещания, программная концепция вещания, заявленная при проведении торгов (конкурса, аукциона), в случаях, предусмотренных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частью пятой </a:t>
            </a:r>
            <a:r>
              <a:rPr lang="ru-RU" sz="16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статьи 31.</a:t>
            </a: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соблюдения объемов вещания телеканала (радиоканала) учитывается, что общий объем вещания СМИ включает в себя рекламу в объеме, установленном законодательством о рекламе, и передачи, распространяемые в рамках телеканала (радиоканала). 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В случае распространения по лицензии двух средств массовой информации, объем вещания регионального СМИ подсчитывается путем сложения: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времени, затраченного на вещание непосредственно телепередач (радиопередач);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рекламных блоков в «окнах» регионального вещания;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рекламных блоков в «окнах» для размещения в эфире сетевого партнера «региональных рекламных блоков», если они сопровождаются выходными данными регионального СМИ, его наименованием и (или) логотипом.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Если в эфире сетевого партнера размещается региональная реклама, которая не сопровождается наименованием, логотипом и (или) выходными данными регионального СМИ, такая реклама в общий объем регионального СМИ не включается, и относится к объему вещания СМИ сетевого партнера.</a:t>
            </a:r>
          </a:p>
          <a:p>
            <a:pPr algn="just"/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Вместе с тем, при анализе соблюдения процентного соотношения направлений вещания, указанных в лицензии, из общего объема вещания СМИ исключается эфирное время, затраченное на рекламу, и данный объем принимается за 100%.</a:t>
            </a:r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Соблюдение программной направленности телеканала или радиоканала, а для вещателей, осуществляющих вещание с использованием ограниченного радиочастотного ресурса, право на использование которого получено по результатам торгов, соблюдение программной концепции вещания является лицензионным требованием в сфере телерадиовещания, установленным </a:t>
            </a:r>
            <a:r>
              <a:rPr lang="ru-RU" sz="1400" dirty="0" err="1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. «а» п. 4 Положения о лицензировании телевизионного вещания и радиовещания, утвержденного постановлением Правительства Российской Федерации от 08.12.2011 № 1025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/>
              <a:t>	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Изучается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запись эфира лицензиата, а также сведения, содержащиеся в программах теле-радиопередач, размещенных в средствах массовой информации, а также других документах, которые могут содержать информацию о наименовании выходящих в эфире СМИ передач, а также о дате и времени их выхода в эфир и их тематической 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14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анализируется запись эфира за календарную неделю. </a:t>
            </a:r>
            <a:endParaRPr lang="ru-RU" sz="1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	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проверке программной концепции телерадиоканала в обязательном порядке производится подсчет процентного соотношения тематических направлений вещания.</a:t>
            </a:r>
          </a:p>
          <a:p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1400" dirty="0" err="1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Джинглы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» (для радиопрограмм, радиоканалов) либо композиционные заставки (для телепрограмм, телеканалов) также не могут относиться к программам собственного производства, распределяться по тематическим направлениям вещания и учитываться при анализе соблюдения процентного соотношения направлений вещания.</a:t>
            </a:r>
          </a:p>
          <a:p>
            <a:endParaRPr lang="ru-RU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Соблюдение ст. 11. </a:t>
            </a:r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Закона о СМИ «Внесение </a:t>
            </a:r>
            <a:r>
              <a:rPr lang="ru-RU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изменений в запись о регистрации средства массовой информации и уведомление регистрирующего </a:t>
            </a:r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органа»</a:t>
            </a:r>
            <a:endParaRPr lang="ru-RU" sz="14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u="sng" dirty="0">
                <a:solidFill>
                  <a:srgbClr val="004A97"/>
                </a:solidFill>
              </a:rPr>
              <a:t>I </a:t>
            </a:r>
            <a:r>
              <a:rPr lang="ru-RU" sz="1400" b="1" u="sng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Причины внесения изменений в запись о регистрации средства массовой информации (перерегистрация)</a:t>
            </a:r>
            <a:endParaRPr lang="ru-RU" sz="1400" dirty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-смена учредителя;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-изменение состава соучредителей;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-наименования (названия);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-языка (языков);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-примерной тематики и (или) специализации;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-территории распространения;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-доменного имени сайта в информационно-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телекоммуникационной сети "Интернет" (для сетевого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издания);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-формы и (или) вида периодического распространения.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400" b="1" u="sng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u="sng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Уведомление об изменении:</a:t>
            </a:r>
            <a:endParaRPr lang="ru-RU" sz="1400" dirty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-места нахождения учредителя и (или) редакции,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-периодичности выпуска и максимального объема средства   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 массовой информации,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-принятия решения о прекращении, приостановлении или 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    возобновление деятельности средства массовой информации </a:t>
            </a:r>
          </a:p>
          <a:p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Уведомление представляется в регистрирующий орган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течении месяца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(с момента изменения) в письменной форме или направляется заказным почтовым отправлением с уведомлением о вручении. Уведомление может быть представлено в регистрирующий орган в форме электронного документа, подписанного усиленной квалифицированной электронной подписью, в том числе с использованием единого портала государственных и муниципальных услуг. Уведомление должно быть подано учредителем средства массовой информации по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адресу: Волгоград ул. Мира д. 9 а/я 60.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4A97"/>
                </a:solidFill>
              </a:rPr>
              <a:t> </a:t>
            </a:r>
          </a:p>
          <a:p>
            <a:endParaRPr lang="ru-RU" sz="1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7810500" y="4015740"/>
            <a:ext cx="1158883" cy="1020727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61662" cy="3511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lvl="0" indent="-268288" algn="just">
              <a:spcBef>
                <a:spcPct val="20000"/>
              </a:spcBef>
              <a:tabLst>
                <a:tab pos="268288" algn="l"/>
              </a:tabLst>
              <a:defRPr/>
            </a:pPr>
            <a:r>
              <a:rPr lang="ru-RU" sz="2000" dirty="0" smtClean="0"/>
              <a:t>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102495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2538993"/>
              </p:ext>
            </p:extLst>
          </p:nvPr>
        </p:nvGraphicFramePr>
        <p:xfrm>
          <a:off x="175260" y="533400"/>
          <a:ext cx="8793480" cy="454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6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61662" cy="3511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lvl="0" indent="-268288" algn="just">
              <a:spcBef>
                <a:spcPct val="20000"/>
              </a:spcBef>
              <a:tabLst>
                <a:tab pos="2682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2786291"/>
              </p:ext>
            </p:extLst>
          </p:nvPr>
        </p:nvGraphicFramePr>
        <p:xfrm>
          <a:off x="302559" y="476250"/>
          <a:ext cx="8650941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731521" y="1301675"/>
            <a:ext cx="8208084" cy="3248810"/>
          </a:xfrm>
        </p:spPr>
        <p:txBody>
          <a:bodyPr/>
          <a:lstStyle/>
          <a:p>
            <a:pPr algn="just"/>
            <a:r>
              <a:rPr lang="ru-RU" sz="1400" dirty="0" smtClean="0"/>
              <a:t>	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ч. 3 ст. 12 Федерального закона «Об обязательном экземпляре документов»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Всероссийскую государственную телевизионную и радиовещательную компанию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(ВГТРК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передаются материалы организаций по производству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телерадиопродукции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телерадиовещательных организаций, в том числе материалы, которые созданы по их заказу, производство которых закончено и которые вышли в эфир, не позднее чем через месяц со дня их выхода в эфир.</a:t>
            </a:r>
          </a:p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Передаче подлежат программы и передачи (в том числе вышедшие в прямом эфире):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собственного производства;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материалы, созданные по заказу редакции (вещателя);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материалы, авторские права на которые переданы редакции (вещателю)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правообладателями.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Адрес доставки: 125040, г. Москва, 5-я ул. Ямского Поля, д. 19-21. (Корреспонденция с обязательным экземпляром документов должна содержать: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-сопроводительное письмо  с реквизитами ОЭД (наименование материалов, наименование СМИ, дата выхода материалов в эфир, наименование организации).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-аудиовизуальная/аудио продукция в двух экземплярах на электронных носителях.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26010" y="540810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ru-RU" sz="2000" b="1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Соблюдение ст. </a:t>
            </a:r>
            <a:r>
              <a:rPr lang="ru-RU" sz="2000" b="1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1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000" b="1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от 29.12.1994 N 77-ФЗ </a:t>
            </a:r>
            <a:r>
              <a:rPr lang="ru-RU" sz="2000" b="1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Об обязательном экземпляре документов"</a:t>
            </a:r>
            <a:endParaRPr lang="ru-RU" sz="2000" dirty="0" smtClean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61662" cy="3511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lvl="0" indent="-268288" algn="just">
              <a:spcBef>
                <a:spcPct val="20000"/>
              </a:spcBef>
              <a:tabLst>
                <a:tab pos="268288" algn="l"/>
              </a:tabLst>
              <a:defRPr/>
            </a:pPr>
            <a:r>
              <a:rPr lang="ru-RU" sz="2000" dirty="0" smtClean="0"/>
              <a:t>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7169972" cy="224159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. Оформление и </a:t>
            </a:r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подписание документов и оплата услуги 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по предоставлению доступа к сервису по электронной приемке ОЭД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2. Открытие личного кабинета, предоставление реквизитов доступа к аппаратно-программному комплексу.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3. Загрузка метаданных и соответствующих им </a:t>
            </a:r>
            <a:r>
              <a:rPr lang="ru-RU" sz="1400" dirty="0" err="1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медиафайлов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через Личный кабинет в систему электронной приемке ОЭД.</a:t>
            </a:r>
          </a:p>
          <a:p>
            <a:pPr algn="just"/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4. Для доставки ОЭД можно использовать АР</a:t>
            </a:r>
            <a:r>
              <a:rPr lang="en-US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           подробности по тел. (495)617-86-40</a:t>
            </a:r>
            <a:endParaRPr lang="ru-RU" sz="1400" dirty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87737" y="398300"/>
            <a:ext cx="6680498" cy="47982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Доставка ОЭД по интернет</a:t>
            </a:r>
            <a:endParaRPr lang="ru-RU" dirty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419576" y="5536182"/>
            <a:ext cx="4041775" cy="296346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7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61662" cy="3511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/>
            <a:r>
              <a:rPr lang="ru-RU" sz="2000" dirty="0" smtClean="0"/>
              <a:t> 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передавать на хранение экземпляры продукции распространяется на все организации по производству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телерадиопродукции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телерадиовещательные организации, вне зависимости от принадлежности к государственному или частному сектору.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Сдавать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хранение в ВГТРК записи рекламы, вышедшей в эфир канала, не нужно.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Освобождены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обязанности предоставлять какие-либо материалы в ВГТРК региональные лицензиаты, осуществляющие стопроцентную ретрансляцию федеральных телеканалов (радиоканалов).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порядка представления обязательного экземпляра документов ст. 13.23 КоАП РФ предусмотрена административная ответственность в виде штрафа: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граждан - в размере от двухсот до пятисот рублей;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должностных лиц - от одной тысячи до двух тысяч рублей;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юридических лиц - от десяти тысяч до двадцати тысяч рублей.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  </a:t>
            </a:r>
            <a:r>
              <a:rPr lang="ru-RU" sz="1600" b="1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статьи 27 Закона о </a:t>
            </a:r>
            <a:r>
              <a:rPr lang="ru-RU" sz="1600" b="1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подготовке выходных данных необходимо особое внимание обратить на то, что: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наименование 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графическое изображение знака информационной продукции должно соответствовать требованиям приказа Министерства связи и массовых коммуникаций Российской Федерации от 17.08.2012 № 202;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формулировка сообщения об ограничении распространения информационной продукции среди детей должна соответствовать формулировкам, утвержденным приказом Министерства связи и массовых коммуникаций Российской Федерации от 27.09.2012 № 230;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без знака информационной продукции допускается распространение информационной продукции категории 0+, а также программ (передач), выходящих в прямом эфире;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указание в выходных данных сведений о лицензии, в соответствии с которой осуществляется распространение телеканала (радиоканала), вместо номера свидетельства о регистрации средства массовой информации, недопустимо;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- указание в выходных данных телеканала (телепрограммы) официального сокращенного наименования Службы (Роскомнадзор) не является нарушением требований ст. 27 Закона о СМИ</a:t>
            </a:r>
            <a:r>
              <a:rPr lang="ru-RU" sz="1600" dirty="0"/>
              <a:t>.</a:t>
            </a:r>
          </a:p>
          <a:p>
            <a:pPr algn="ctr">
              <a:spcBef>
                <a:spcPct val="20000"/>
              </a:spcBef>
              <a:defRPr/>
            </a:pPr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Вещание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радиоканала должно сопровождаться объявлением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реже четырех раз в сутки при непрерывном вещании)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наименования (названия) радиоканала. Каждый выход в эфир радиопрограммы должен 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сопровождаться: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объявлением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наименования (названия) радиопрограммы </a:t>
            </a:r>
            <a:endParaRPr lang="ru-RU" sz="1600" dirty="0" smtClean="0">
              <a:solidFill>
                <a:srgbClr val="004A9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сообщением об ограничении её распространения в соответствии с требованиями Федерального закона от 29.12.2010 № 436-ФЗ «О защите детей от информации, причиняющей вред их здоровью и развитию» (далее – Федеральный закон № 436-ФЗ).</a:t>
            </a:r>
          </a:p>
          <a:p>
            <a:pPr algn="just"/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Дополнительно ст. 27 Закона о СМИ содержит требование, предписывающее указывать в выходных данных радиоканала (радиопрограммы)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зарегистрировавший его орган и регистрационный номер свидетельства о государственной регистрации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Регистрирующим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органом является тот территориальный орган Роскомнадзора, которым выдано свидетельство о регистрации СМИ, а 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для теле-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и радиоканалов (телепрограмм, радиопрограмм), предназначенных для распространения на всей территории Российской Федерации, за её пределами или на территориях нескольких субъектов Российской Федерации, регистрирующим органом выступает Роскомнадзор.</a:t>
            </a:r>
          </a:p>
          <a:p>
            <a:pPr algn="just"/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	Обращаем 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Ваше внимание, что в случае перерегистрации СМИ в выходных данных указывается тот регистрирующий орган, который выдал новое свидетельство о регистрации СМИ, и новый регистрационный номер.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600" dirty="0" smtClean="0"/>
              <a:t>.</a:t>
            </a:r>
            <a:endParaRPr lang="ru-RU" sz="1600" dirty="0"/>
          </a:p>
          <a:p>
            <a:pPr algn="ctr">
              <a:spcBef>
                <a:spcPct val="20000"/>
              </a:spcBef>
              <a:defRPr/>
            </a:pPr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 txBox="1">
            <a:spLocks/>
          </p:cNvSpPr>
          <p:nvPr/>
        </p:nvSpPr>
        <p:spPr>
          <a:xfrm>
            <a:off x="8260080" y="46713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79076" y="125296"/>
            <a:ext cx="697902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2559" y="810187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Для региональных СМИ, распространяющихся по лицензии, в которой указаны несколько средств массовой информации, выходящих в свет менее четырех раз в течение одних суток вещания, полные выходные данные объявляются при каждом выходе (если объем непрерывного вещания составляет менее 180 минут в сутки), а также во время эфира, чтобы общее количество объявлений выходных данных составило не менее 4 раз в сутки (если объем непрерывного вещания составляет более 180 минут в сутки</a:t>
            </a:r>
            <a:r>
              <a:rPr lang="ru-RU" sz="1600" dirty="0" smtClean="0">
                <a:solidFill>
                  <a:srgbClr val="004A97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spcBef>
                <a:spcPct val="20000"/>
              </a:spcBef>
              <a:defRPr/>
            </a:pPr>
            <a:endParaRPr lang="ru-RU" sz="1600" dirty="0"/>
          </a:p>
          <a:p>
            <a:pPr algn="ctr">
              <a:spcBef>
                <a:spcPct val="20000"/>
              </a:spcBef>
              <a:defRPr/>
            </a:pPr>
            <a:endParaRPr lang="ru-RU" sz="1600" b="1" dirty="0" smtClean="0"/>
          </a:p>
          <a:p>
            <a:pPr algn="just">
              <a:spcBef>
                <a:spcPct val="20000"/>
              </a:spcBef>
              <a:defRPr/>
            </a:pPr>
            <a:endParaRPr lang="ru-RU" sz="64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142</Words>
  <Application>Microsoft Office PowerPoint</Application>
  <PresentationFormat>Экран (16:9)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User</cp:lastModifiedBy>
  <cp:revision>143</cp:revision>
  <dcterms:created xsi:type="dcterms:W3CDTF">2015-01-29T07:54:40Z</dcterms:created>
  <dcterms:modified xsi:type="dcterms:W3CDTF">2018-12-18T06:30:36Z</dcterms:modified>
</cp:coreProperties>
</file>