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63" r:id="rId3"/>
    <p:sldId id="260" r:id="rId4"/>
    <p:sldId id="261"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30D5F7-4256-49CB-AC8C-3A861481FB31}" type="datetimeFigureOut">
              <a:rPr lang="ru-RU" smtClean="0"/>
              <a:t>18.12.2018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13B8F-0FF6-4E15-829D-F7B7ACFE86FA}" type="slidenum">
              <a:rPr lang="ru-RU" smtClean="0"/>
              <a:t>‹#›</a:t>
            </a:fld>
            <a:endParaRPr lang="ru-RU"/>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330D2-CC6E-4252-A8E6-8E6B831973FF}" type="datetimeFigureOut">
              <a:rPr lang="ru-RU" smtClean="0"/>
              <a:pPr/>
              <a:t>18.12.2018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16A79-CC85-49FF-9962-5C65DB2ACC39}" type="slidenum">
              <a:rPr lang="ru-RU" smtClean="0"/>
              <a:pPr/>
              <a:t>‹#›</a:t>
            </a:fld>
            <a:endParaRPr lang="ru-RU"/>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5" name="Нижний колонтитул 4"/>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xmlns="" val="224887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xmlns="" val="388877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62C6402E-63D9-4AA3-9102-2E9A35380001}" type="slidenum">
              <a:rPr lang="ru-RU" smtClean="0"/>
              <a:pPr/>
              <a:t>‹#›</a:t>
            </a:fld>
            <a:endParaRPr lang="ru-RU" dirty="0"/>
          </a:p>
        </p:txBody>
      </p:sp>
    </p:spTree>
    <p:extLst>
      <p:ext uri="{BB962C8B-B14F-4D97-AF65-F5344CB8AC3E}">
        <p14:creationId xmlns:p14="http://schemas.microsoft.com/office/powerpoint/2010/main" xmlns="" val="71000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8D274A-F2DF-44B9-AB62-8A1E3C479672}"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2FFE4-06ED-4840-A1DA-873C31CCF4A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D274A-F2DF-44B9-AB62-8A1E3C479672}" type="datetimeFigureOut">
              <a:rPr lang="ru-RU" smtClean="0"/>
              <a:pPr/>
              <a:t>18.12.2018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2FFE4-06ED-4840-A1DA-873C31CCF4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consultantplus://offline/ref=6930D08798655BE7CCD9DD8C26AE09A6AE191AA46D00C7259F6258C21A43B33AD116A6FEF2A9A4F0C34A6A60D9F28D4BB0FA45081F029608HAcF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consultantplus://offline/ref=38A7D0CF8B6A4BE3A00B4527B93B0AE15DA953A7087B28BCC7069F79C35931D89AF8E9DB9E7F659D444227877D41E48D9E47FF7B22C24FCEIBxBL" TargetMode="External"/><Relationship Id="rId4" Type="http://schemas.openxmlformats.org/officeDocument/2006/relationships/hyperlink" Target="consultantplus://offline/ref=557E26098C1189A1F9B8ED692E45CB0E13DBDFAC85F3EED88FE753A192447136C1B49308985DF21573D13150B367E84A69D18899DCBB8A28t4v5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consultantplus://offline/ref=557E26098C1189A1F9B8ED692E45CB0E13DBDFAC85F3EED88FE753A192447136C1B49308985DF21573D13150B367E84A69D18899DCBB8A28t4v5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consultantplus://offline/ref=8B21A142259595685B97834B896D6C362B9619F9643C3D4CC6C10C9B05C044E178BEEF860BD4EFD709A9ADD93073466BAC18BFA353B39995QCYA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consultantplus://offline/ref=44C5A8E314F5D0A5C022E8D3448DA7EB43CD5F872375C0F0FEB559A7432A9A8D192D5172C6A66073E02272F4111A1EB34604427685E02F9AZ0u8M" TargetMode="External"/><Relationship Id="rId13" Type="http://schemas.openxmlformats.org/officeDocument/2006/relationships/hyperlink" Target="consultantplus://offline/ref=27F06D385E09CDEC43FC9238B3AD1CDC8BED3F288C45B7E3B4B8F17EF15F5583E1B2088F573E34A76984A908966EDF8F3C085F3E9D1138F5u5vDM" TargetMode="External"/><Relationship Id="rId3" Type="http://schemas.openxmlformats.org/officeDocument/2006/relationships/image" Target="../media/image2.png"/><Relationship Id="rId7" Type="http://schemas.openxmlformats.org/officeDocument/2006/relationships/hyperlink" Target="consultantplus://offline/ref=957945F2112FD7CB724D3EACA5809BBA617CAE3908D64B42641467ACF2FF571ED0F8B074329AEB74BA6A14AD4489CF9D8CCB733D74FED9A3z6tCM" TargetMode="External"/><Relationship Id="rId12" Type="http://schemas.openxmlformats.org/officeDocument/2006/relationships/hyperlink" Target="consultantplus://offline/ref=C2368347C57B6BC43F90545ECABAA417026A25972CA899EDB6A79EB14C584D6FC96EE8DC4C5545DF9EA9245675DF5DBF891573208FB856E9W2v3M" TargetMode="External"/><Relationship Id="rId2" Type="http://schemas.openxmlformats.org/officeDocument/2006/relationships/notesSlide" Target="../notesSlides/notesSlide14.xml"/><Relationship Id="rId16" Type="http://schemas.openxmlformats.org/officeDocument/2006/relationships/hyperlink" Target="consultantplus://offline/ref=5948FCC1EAA9EC899B0F03F9F744DC2C96694497534516820C92F3C97B33B41DE8FD78D62DFA2D2DE0A29AAE8BC948CA5A8C7F14A2E54EADD2q5M" TargetMode="External"/><Relationship Id="rId1" Type="http://schemas.openxmlformats.org/officeDocument/2006/relationships/slideLayout" Target="../slideLayouts/slideLayout12.xml"/><Relationship Id="rId6" Type="http://schemas.openxmlformats.org/officeDocument/2006/relationships/hyperlink" Target="consultantplus://offline/ref=957945F2112FD7CB724D3EACA5809BBA617CAE3908D64B42641467ACF2FF571ED0F8B074329AEB74B96A14AD4489CF9D8CCB733D74FED9A3z6tCM" TargetMode="External"/><Relationship Id="rId11" Type="http://schemas.openxmlformats.org/officeDocument/2006/relationships/hyperlink" Target="consultantplus://offline/ref=C1480E5D259FFA41909A09CF53223570B91C88E3FF315E351DEAF7CB8CF3DF9749947D28993E01CD9E13141377EBF3179884B270A94A4283x3u7M" TargetMode="External"/><Relationship Id="rId5" Type="http://schemas.openxmlformats.org/officeDocument/2006/relationships/hyperlink" Target="consultantplus://offline/ref=E59439528A2547591D67F3D02D656B88AE159C0A73CFB0C8743380FB73DDA68B5A3C3269152453B8C444BF6D2A812ABE058392AFAA02A011QBt7M" TargetMode="External"/><Relationship Id="rId15" Type="http://schemas.openxmlformats.org/officeDocument/2006/relationships/hyperlink" Target="consultantplus://offline/ref=2F92BAD56BC8CAE0BCA36289E3BAF1FF01E55DBAA1AB1AB9D48DFED74E9BA3017C4D896738CEBCD063A0DBB5F4073EC272A4E14CD033DE87J5x4M" TargetMode="External"/><Relationship Id="rId10" Type="http://schemas.openxmlformats.org/officeDocument/2006/relationships/hyperlink" Target="consultantplus://offline/ref=C1480E5D259FFA41909A09CF53223570B91C88E3FF315E351DEAF7CB8CF3DF9749947D28993E01CD9D13141377EBF3179884B270A94A4283x3u7M" TargetMode="External"/><Relationship Id="rId4" Type="http://schemas.openxmlformats.org/officeDocument/2006/relationships/hyperlink" Target="consultantplus://offline/ref=E59439528A2547591D67F3D02D656B88AE159C0A73CFB0C8743380FB73DDA68B5A3C3269152453B8C844BF6D2A812ABE058392AFAA02A011QBt7M" TargetMode="External"/><Relationship Id="rId9" Type="http://schemas.openxmlformats.org/officeDocument/2006/relationships/hyperlink" Target="consultantplus://offline/ref=44C5A8E314F5D0A5C022E8D3448DA7EB43CD5F872375C0F0FEB559A7432A9A8D192D5172C6A66073E12272F4111A1EB34604427685E02F9AZ0u8M" TargetMode="External"/><Relationship Id="rId14" Type="http://schemas.openxmlformats.org/officeDocument/2006/relationships/hyperlink" Target="consultantplus://offline/ref=CE89CD764D9B217FEBC38F0790EA848D72493EFDE4DBC251BEEA9DF2BA29CC79E10693C6715362C298DEBAAEF402B99679BC8F5F83FAA710uBwB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consultantplus://offline/ref=6F2ACC2201662EB3B763763FD5EC585D3CCB56F896E96B9F10CD0D4E790DC6EBDFD9514AE8B1B50F41E66F2B4B6E556308B11C52ABXF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consultantplus://offline/ref=71A61C8C476B2D748D3A667ACD209F65710103CFF3BDDB6A862454AD6F7BD83E5B260CFB06094BB58072C1B409AE201DE553BFDEBB8EFABFY9h5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consultantplus://offline/ref=A641710EDE69C3EDCD5FD7BC4518C04B1E9ABF2BC2D1FC9A78A49DAD9552A68289C8A257996E9A758400B50E71CEF8B142F333A6BDFE77F6a4q7K"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consultantplus://offline/ref=A641710EDE69C3EDCD5FD7BC4518C04B1E9ABF2BC2D1FC9A78A49DAD9552A68289C8A257996E9A7A8200B50E71CEF8B142F333A6BDFE77F6a4q7K" TargetMode="External"/><Relationship Id="rId5" Type="http://schemas.openxmlformats.org/officeDocument/2006/relationships/hyperlink" Target="consultantplus://offline/ref=A641710EDE69C3EDCD5FD7BC4518C04B1E9ABF2BC2D1FC9A78A49DAD9552A68289C8A257996E9A788300B50E71CEF8B142F333A6BDFE77F6a4q7K" TargetMode="External"/><Relationship Id="rId4" Type="http://schemas.openxmlformats.org/officeDocument/2006/relationships/hyperlink" Target="consultantplus://offline/ref=A641710EDE69C3EDCD5FD7BC4518C04B1E9ABF2BC2D1FC9A78A49DAD9552A68289C8A257996E9A798500B50E71CEF8B142F333A6BDFE77F6a4q7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consultantplus://offline/ref=FC8C178E7D9DF599C872B3C23DBA913F674F9B255AF0FCC7E725A11775756476D2072F24A28BD3A9D66AF417B7CC6605CD24A092yEK8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consultantplus://offline/ref=39F08501F2A34BA1BBF8C2E47CCC126A6D3981286037024997A6B290BA4A67C7988F8DF820C64FD15C1E18BC0C86E39ACB4395520C9BC8CDk3PE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consultantplus://offline/ref=C242C80DE6FE1EA58654FB4B03D143C0FA6255B139217CC6848034D630979E3A65F01B81F164ED0897AF66ABEC9B5B0F9F9DCD491B0D4F0BK4Z4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1979712" y="3356992"/>
            <a:ext cx="6030416" cy="1292662"/>
          </a:xfrm>
          <a:prstGeom prst="rect">
            <a:avLst/>
          </a:prstGeom>
        </p:spPr>
        <p:txBody>
          <a:bodyPr wrap="square">
            <a:spAutoFit/>
          </a:bodyPr>
          <a:lstStyle/>
          <a:p>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          Практика </a:t>
            </a:r>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применения </a:t>
            </a:r>
            <a:endParaRPr lang="en-US"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endParaRPr>
          </a:p>
          <a:p>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          Федерального </a:t>
            </a:r>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закона </a:t>
            </a:r>
            <a:endParaRPr lang="en-US"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endParaRPr>
          </a:p>
          <a:p>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          от </a:t>
            </a:r>
            <a:r>
              <a:rPr lang="ru-RU" sz="2600" b="1" dirty="0" smtClean="0">
                <a:ln w="10541" cmpd="sng">
                  <a:solidFill>
                    <a:schemeClr val="accent1">
                      <a:shade val="88000"/>
                      <a:satMod val="110000"/>
                    </a:schemeClr>
                  </a:solidFill>
                  <a:prstDash val="solid"/>
                </a:ln>
                <a:solidFill>
                  <a:schemeClr val="tx2"/>
                </a:solidFill>
                <a:latin typeface="Times New Roman" pitchFamily="18" charset="0"/>
                <a:cs typeface="Times New Roman" pitchFamily="18" charset="0"/>
              </a:rPr>
              <a:t>29.12.2010 № 436-ФЗ</a:t>
            </a:r>
            <a:endParaRPr lang="ru-RU" sz="2600" b="1" dirty="0">
              <a:ln w="10541" cmpd="sng">
                <a:solidFill>
                  <a:schemeClr val="accent1">
                    <a:shade val="88000"/>
                    <a:satMod val="110000"/>
                  </a:schemeClr>
                </a:solidFill>
                <a:prstDash val="solid"/>
              </a:ln>
              <a:solidFill>
                <a:schemeClr val="tx2"/>
              </a:solidFill>
              <a:latin typeface="Times New Roman" pitchFamily="18" charset="0"/>
              <a:cs typeface="Times New Roman" pitchFamily="18" charset="0"/>
            </a:endParaRPr>
          </a:p>
        </p:txBody>
      </p:sp>
      <p:sp>
        <p:nvSpPr>
          <p:cNvPr id="4" name="TextBox 3"/>
          <p:cNvSpPr txBox="1"/>
          <p:nvPr/>
        </p:nvSpPr>
        <p:spPr>
          <a:xfrm>
            <a:off x="2339752" y="5589240"/>
            <a:ext cx="4464496" cy="369332"/>
          </a:xfrm>
          <a:prstGeom prst="rect">
            <a:avLst/>
          </a:prstGeom>
          <a:noFill/>
        </p:spPr>
        <p:txBody>
          <a:bodyPr wrap="square" rtlCol="0">
            <a:spAutoFit/>
          </a:bodyPr>
          <a:lstStyle/>
          <a:p>
            <a:pPr algn="ctr"/>
            <a:r>
              <a:rPr lang="ru-RU" dirty="0" smtClean="0">
                <a:solidFill>
                  <a:schemeClr val="tx2"/>
                </a:solidFill>
                <a:latin typeface="Times New Roman" pitchFamily="18" charset="0"/>
                <a:cs typeface="Times New Roman" pitchFamily="18" charset="0"/>
              </a:rPr>
              <a:t>Волгоград, 2018</a:t>
            </a:r>
            <a:endParaRPr lang="ru-RU"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692696"/>
            <a:ext cx="7992888" cy="4108817"/>
          </a:xfrm>
          <a:prstGeom prst="rect">
            <a:avLst/>
          </a:prstGeom>
        </p:spPr>
        <p:txBody>
          <a:bodyPr wrap="square">
            <a:spAutoFit/>
          </a:bodyPr>
          <a:lstStyle/>
          <a:p>
            <a:pPr marL="342900" indent="-342900" algn="ctr"/>
            <a:r>
              <a:rPr lang="ru-RU" dirty="0" smtClean="0">
                <a:solidFill>
                  <a:schemeClr val="tx2"/>
                </a:solidFill>
              </a:rPr>
              <a:t>Оборот информационной продукции, содержащей информацию, предусмотренную </a:t>
            </a:r>
            <a:r>
              <a:rPr lang="ru-RU" dirty="0" smtClean="0">
                <a:solidFill>
                  <a:schemeClr val="tx2"/>
                </a:solidFill>
                <a:hlinkClick r:id="rId4"/>
              </a:rPr>
              <a:t>статьей 5 настоящего Федерального закона, без знака информационной продукции не допускается, за исключением:</a:t>
            </a:r>
          </a:p>
          <a:p>
            <a:pPr marL="342900" indent="-342900" algn="ctr">
              <a:lnSpc>
                <a:spcPct val="150000"/>
              </a:lnSpc>
            </a:pPr>
            <a:endParaRPr lang="ru-RU" dirty="0" smtClean="0">
              <a:solidFill>
                <a:schemeClr val="tx2"/>
              </a:solidFill>
              <a:hlinkClick r:id="rId4"/>
            </a:endParaRPr>
          </a:p>
          <a:p>
            <a:pPr marL="342900" indent="-342900">
              <a:buFont typeface="+mj-lt"/>
              <a:buAutoNum type="arabicParenR"/>
            </a:pPr>
            <a:r>
              <a:rPr lang="ru-RU" sz="1500" dirty="0" smtClean="0">
                <a:solidFill>
                  <a:schemeClr val="tx2"/>
                </a:solidFill>
              </a:rPr>
              <a:t>учебников и учебных пособий, рекомендуемых или допускаемых к использованию в образовательном процессе в соответствии с законодательством об образовании;</a:t>
            </a:r>
          </a:p>
          <a:p>
            <a:pPr marL="342900" indent="-342900">
              <a:buFont typeface="+mj-lt"/>
              <a:buAutoNum type="arabicParenR"/>
            </a:pPr>
            <a:r>
              <a:rPr lang="ru-RU" sz="1500" dirty="0" smtClean="0">
                <a:solidFill>
                  <a:schemeClr val="tx2"/>
                </a:solidFill>
              </a:rPr>
              <a:t>телепрограмм, телепередач, транслируемых в эфире без предварительной записи;</a:t>
            </a:r>
          </a:p>
          <a:p>
            <a:pPr marL="342900" indent="-342900">
              <a:buFont typeface="+mj-lt"/>
              <a:buAutoNum type="arabicParenR"/>
            </a:pPr>
            <a:r>
              <a:rPr lang="ru-RU" sz="1500" dirty="0" smtClean="0">
                <a:solidFill>
                  <a:schemeClr val="tx2"/>
                </a:solidFill>
              </a:rPr>
              <a:t>информационной продукции, распространяемой посредством радиовещания;</a:t>
            </a:r>
          </a:p>
          <a:p>
            <a:pPr marL="342900" indent="-342900">
              <a:buFont typeface="+mj-lt"/>
              <a:buAutoNum type="arabicParenR"/>
            </a:pPr>
            <a:r>
              <a:rPr lang="ru-RU" sz="1500" dirty="0" smtClean="0">
                <a:solidFill>
                  <a:schemeClr val="tx2"/>
                </a:solidFill>
              </a:rPr>
              <a:t>информационной продукции, демонстрируемой посредством зрелищных мероприятий;</a:t>
            </a:r>
          </a:p>
          <a:p>
            <a:pPr marL="342900" indent="-342900">
              <a:buFont typeface="+mj-lt"/>
              <a:buAutoNum type="arabicParenR"/>
            </a:pPr>
            <a:r>
              <a:rPr lang="ru-RU" sz="1500" dirty="0" smtClean="0">
                <a:solidFill>
                  <a:schemeClr val="tx2"/>
                </a:solidFill>
              </a:rPr>
              <a:t> периодических печатных изданий, специализирующихся на распространении информации общественно-политического или производственно-практического характера;</a:t>
            </a:r>
          </a:p>
          <a:p>
            <a:pPr marL="342900" indent="-342900">
              <a:buFont typeface="+mj-lt"/>
              <a:buAutoNum type="arabicParenR"/>
            </a:pPr>
            <a:r>
              <a:rPr lang="ru-RU" sz="1500" dirty="0" smtClean="0">
                <a:solidFill>
                  <a:schemeClr val="tx2"/>
                </a:solidFill>
              </a:rPr>
              <a:t>информации, распространяемой посредством информационно-телекоммуникационных сетей, в том числе сети "Интернет", кроме сетевых изданий и аудиовизуальных сервисов;</a:t>
            </a:r>
          </a:p>
          <a:p>
            <a:pPr marL="342900" indent="-342900">
              <a:buFont typeface="+mj-lt"/>
              <a:buAutoNum type="arabicParenR"/>
            </a:pPr>
            <a:r>
              <a:rPr lang="ru-RU" sz="1500" dirty="0" smtClean="0">
                <a:solidFill>
                  <a:schemeClr val="tx2"/>
                </a:solidFill>
              </a:rPr>
              <a:t> комментариев и (или) сообщений, размещаемых по своему усмотрению читателями сетевого издания на сайте такого издания в порядке, установленном редакцией этого средства массовой информации.</a:t>
            </a: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755576" y="620687"/>
            <a:ext cx="8064896" cy="5816977"/>
          </a:xfrm>
          <a:prstGeom prst="rect">
            <a:avLst/>
          </a:prstGeom>
        </p:spPr>
        <p:txBody>
          <a:bodyPr wrap="square">
            <a:spAutoFit/>
          </a:bodyPr>
          <a:lstStyle/>
          <a:p>
            <a:pPr marL="342900" indent="-342900" algn="just">
              <a:buFont typeface="Arial" pitchFamily="34" charset="0"/>
              <a:buChar char="•"/>
            </a:pPr>
            <a:r>
              <a:rPr lang="ru-RU" sz="1600" dirty="0" smtClean="0">
                <a:solidFill>
                  <a:schemeClr val="tx2"/>
                </a:solidFill>
              </a:rPr>
              <a:t>В присутствии родителей или иных законных представителей детей, достигших возраста шести лет, допускается оборот информационной продукции, предусмотренной </a:t>
            </a:r>
            <a:r>
              <a:rPr lang="ru-RU" sz="1600" dirty="0" smtClean="0">
                <a:solidFill>
                  <a:schemeClr val="tx2"/>
                </a:solidFill>
                <a:hlinkClick r:id="rId4"/>
              </a:rPr>
              <a:t>статьей 9 настоящего Федерального закона.</a:t>
            </a:r>
          </a:p>
          <a:p>
            <a:pPr marL="342900" indent="-342900" algn="just">
              <a:buFont typeface="Arial" pitchFamily="34" charset="0"/>
              <a:buChar char="•"/>
            </a:pPr>
            <a:endParaRPr lang="ru-RU" sz="1600" dirty="0" smtClean="0">
              <a:solidFill>
                <a:schemeClr val="tx2"/>
              </a:solidFill>
              <a:hlinkClick r:id="rId4"/>
            </a:endParaRPr>
          </a:p>
          <a:p>
            <a:pPr marL="342900" indent="-342900" algn="just">
              <a:buFont typeface="Arial" pitchFamily="34" charset="0"/>
              <a:buChar char="•"/>
            </a:pPr>
            <a:r>
              <a:rPr lang="ru-RU" sz="1600" dirty="0" smtClean="0">
                <a:solidFill>
                  <a:schemeClr val="tx2"/>
                </a:solidFill>
              </a:rPr>
              <a:t>До начала демонстрации посредством зрелищного мероприятия информационной продукции ей присваивается знак информационной продукции. В случае демонстрации нескольких видов информационной продукции для детей разных возрастных категорий указанный знак должен соответствовать информационной продукции для детей старшей возрастной категории. Указанный знак размещается на афишах и иных объявлениях о проведении зрелищного мероприятия, а также на входных билетах, приглашениях и иных документах, предоставляющих право его посещения.</a:t>
            </a:r>
          </a:p>
          <a:p>
            <a:pPr marL="342900" indent="-342900" algn="just">
              <a:buFont typeface="Arial" pitchFamily="34" charset="0"/>
              <a:buChar char="•"/>
            </a:pPr>
            <a:endParaRPr lang="ru-RU" sz="1600" dirty="0" smtClean="0">
              <a:solidFill>
                <a:schemeClr val="tx2"/>
              </a:solidFill>
            </a:endParaRPr>
          </a:p>
          <a:p>
            <a:pPr marL="342900" indent="-342900" algn="just">
              <a:buFont typeface="Arial" pitchFamily="34" charset="0"/>
              <a:buChar char="•"/>
            </a:pPr>
            <a:r>
              <a:rPr lang="ru-RU" sz="1600" dirty="0" smtClean="0">
                <a:solidFill>
                  <a:schemeClr val="tx2"/>
                </a:solidFill>
              </a:rPr>
              <a:t>Демонстрация посредством зрелищного мероприятия информационной продукции, содержащей информацию, предусмотренную </a:t>
            </a:r>
            <a:r>
              <a:rPr lang="ru-RU" sz="1600" dirty="0" smtClean="0">
                <a:solidFill>
                  <a:schemeClr val="tx2"/>
                </a:solidFill>
                <a:hlinkClick r:id="rId5"/>
              </a:rPr>
              <a:t>статьей 5 настоящего Федерального закона, предваряется непосредственно перед началом зрелищного мероприятия звуковым сообщением о недопустимости или об ограничении присутствия на такой демонстрации детей соответствующих возрастных категорий.</a:t>
            </a:r>
          </a:p>
          <a:p>
            <a:pPr marL="342900" indent="-342900" algn="just">
              <a:buFont typeface="Arial" pitchFamily="34" charset="0"/>
              <a:buChar char="•"/>
            </a:pPr>
            <a:endParaRPr lang="ru-RU" sz="1600" dirty="0" smtClean="0">
              <a:solidFill>
                <a:schemeClr val="tx2"/>
              </a:solidFill>
              <a:hlinkClick r:id="rId5"/>
            </a:endParaRPr>
          </a:p>
          <a:p>
            <a:pPr marL="342900" indent="-342900" algn="just">
              <a:buFont typeface="Arial" pitchFamily="34" charset="0"/>
              <a:buChar char="•"/>
            </a:pPr>
            <a:r>
              <a:rPr lang="ru-RU" sz="1600" dirty="0" smtClean="0">
                <a:solidFill>
                  <a:schemeClr val="tx2"/>
                </a:solidFill>
              </a:rPr>
              <a:t>В прокатном удостоверении аудиовизуального произведения должны содержаться сведения о категории данной информационной продукции.</a:t>
            </a:r>
            <a:endParaRPr lang="ru-RU" sz="1600" dirty="0" smtClean="0">
              <a:solidFill>
                <a:schemeClr val="tx2"/>
              </a:solidFill>
              <a:hlinkClick r:id="rId5"/>
            </a:endParaRPr>
          </a:p>
          <a:p>
            <a:pPr marL="342900" indent="-342900" algn="just">
              <a:buFont typeface="Arial" pitchFamily="34" charset="0"/>
              <a:buChar char="•"/>
            </a:pPr>
            <a:endParaRPr lang="ru-RU" dirty="0" smtClean="0">
              <a:hlinkClick r:id="rId4"/>
            </a:endParaRPr>
          </a:p>
          <a:p>
            <a:pPr marL="342900" indent="-342900" algn="ct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755576" y="620687"/>
            <a:ext cx="8064896" cy="6986528"/>
          </a:xfrm>
          <a:prstGeom prst="rect">
            <a:avLst/>
          </a:prstGeom>
        </p:spPr>
        <p:txBody>
          <a:bodyPr wrap="square">
            <a:spAutoFit/>
          </a:bodyPr>
          <a:lstStyle/>
          <a:p>
            <a:pPr marL="342900" indent="-342900" algn="ct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Знак информационной продукции</a:t>
            </a:r>
          </a:p>
          <a:p>
            <a:pPr marL="342900" indent="-342900" algn="ctr"/>
            <a:r>
              <a:rPr lang="ru-RU" sz="2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Статья 12 №436-ФЗ</a:t>
            </a:r>
          </a:p>
          <a:p>
            <a:pPr marL="342900" indent="-342900" algn="ctr"/>
            <a:endParaRPr lang="ru-RU" sz="16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a:p>
            <a:pPr marL="342900" indent="-342900" algn="just"/>
            <a:r>
              <a:rPr lang="ru-RU" sz="1600" dirty="0" smtClean="0">
                <a:solidFill>
                  <a:schemeClr val="tx2"/>
                </a:solidFill>
              </a:rPr>
              <a:t>		Обозначение категории информационной продукции знаком информационной продукции и (или) текстовым предупреждением об ограничении распространения информационной продукции среди детей осуществляется с соблюдением требований настоящего Федерального закона ее производителем и (или) распространителем следующим образом:</a:t>
            </a:r>
          </a:p>
          <a:p>
            <a:pPr marL="342900" indent="-342900" algn="just"/>
            <a:r>
              <a:rPr lang="ru-RU" sz="1600" dirty="0" smtClean="0">
                <a:solidFill>
                  <a:schemeClr val="tx2"/>
                </a:solidFill>
              </a:rPr>
              <a:t>		1) применительно к категории информационной продукции для детей, не достигших возраста шести лет, - в виде цифры "0" и знака "плюс "; </a:t>
            </a:r>
          </a:p>
          <a:p>
            <a:pPr marL="342900" indent="-342900" algn="just"/>
            <a:r>
              <a:rPr lang="ru-RU" sz="1600" dirty="0" smtClean="0">
                <a:solidFill>
                  <a:schemeClr val="tx2"/>
                </a:solidFill>
              </a:rPr>
              <a:t>		2) применительно к категории информационной продукции для детей, достигших возраста шести лет, - в виде цифры "6" и знака "плюс" и (или) текстового предупреждения в виде словосочетания "для детей старше шести лет ";</a:t>
            </a:r>
          </a:p>
          <a:p>
            <a:pPr marL="342900" indent="-342900" algn="just"/>
            <a:r>
              <a:rPr lang="ru-RU" sz="1600" dirty="0" smtClean="0">
                <a:solidFill>
                  <a:schemeClr val="tx2"/>
                </a:solidFill>
              </a:rPr>
              <a:t>		3) применительно к категории информационной продукции для детей, достигших возраста двенадцати лет, - в виде цифры "12" и знака "плюс" и (или) текстового предупреждения в виде словосочетания "для детей старше 12 лет ";</a:t>
            </a:r>
          </a:p>
          <a:p>
            <a:pPr marL="342900" indent="-342900" algn="just"/>
            <a:r>
              <a:rPr lang="ru-RU" sz="1600" dirty="0" smtClean="0">
                <a:solidFill>
                  <a:schemeClr val="tx2"/>
                </a:solidFill>
              </a:rPr>
              <a:t>		4) применительно к категории информационной продукции для детей, достигших возраста шестнадцати лет, - в виде цифры "16" и знака "плюс" и (или) текстового предупреждения в виде словосочетания "для детей старше 16 лет ";	</a:t>
            </a:r>
          </a:p>
          <a:p>
            <a:pPr marL="342900" indent="-342900" algn="just"/>
            <a:r>
              <a:rPr lang="ru-RU" sz="1600" dirty="0" smtClean="0">
                <a:solidFill>
                  <a:schemeClr val="tx2"/>
                </a:solidFill>
              </a:rPr>
              <a:t>		5) применительно к категории информационной продукции, запрещенной для детей, - в виде цифры "18" и знака "плюс" и (или) текстового предупреждения в виде словосочетания "запрещено для детей".</a:t>
            </a:r>
          </a:p>
          <a:p>
            <a:pPr marL="342900" indent="-342900" algn="just"/>
            <a:endParaRPr lang="ru-RU" sz="1400" dirty="0" smtClean="0"/>
          </a:p>
          <a:p>
            <a:pPr marL="342900" indent="-342900" algn="just"/>
            <a:endPar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lgn="just">
              <a:buFont typeface="Arial" pitchFamily="34" charset="0"/>
              <a:buChar char="•"/>
            </a:pPr>
            <a:endParaRPr lang="ru-RU" dirty="0" smtClean="0">
              <a:hlinkClick r:id="rId4"/>
            </a:endParaRPr>
          </a:p>
          <a:p>
            <a:pPr marL="342900" indent="-342900" algn="ct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755576" y="620687"/>
            <a:ext cx="8064896" cy="4832092"/>
          </a:xfrm>
          <a:prstGeom prst="rect">
            <a:avLst/>
          </a:prstGeom>
        </p:spPr>
        <p:txBody>
          <a:bodyPr wrap="square">
            <a:spAutoFit/>
          </a:bodyPr>
          <a:lstStyle/>
          <a:p>
            <a:pPr marL="342900" indent="-342900" algn="just"/>
            <a:r>
              <a:rPr lang="ru-RU" sz="1400" dirty="0" smtClean="0"/>
              <a:t>		Производитель, распространитель информационной продукции размещают знак информационной продукции и (или) текстовое предупреждение об ограничении ее распространения среди детей перед началом демонстрации фильма при кино- и </a:t>
            </a:r>
            <a:r>
              <a:rPr lang="ru-RU" sz="1400" dirty="0" err="1" smtClean="0"/>
              <a:t>видеообслуживании</a:t>
            </a:r>
            <a:r>
              <a:rPr lang="ru-RU" sz="1400" dirty="0" smtClean="0"/>
              <a:t> в </a:t>
            </a:r>
            <a:r>
              <a:rPr lang="ru-RU" sz="1400" dirty="0" smtClean="0">
                <a:hlinkClick r:id="rId4"/>
              </a:rPr>
              <a:t>порядке, установленном уполномоченным Правительством Российской Федерации федеральным органом исполнительной власти. Размер знака информационной продукции должен составлять не менее чем пять процентов площади экрана.</a:t>
            </a:r>
          </a:p>
          <a:p>
            <a:pPr marL="342900" indent="-342900" algn="just"/>
            <a:endParaRPr lang="ru-RU" sz="1400" dirty="0" smtClean="0">
              <a:hlinkClick r:id="rId4"/>
            </a:endParaRPr>
          </a:p>
          <a:p>
            <a:pPr marL="342900" indent="-342900" algn="just"/>
            <a:r>
              <a:rPr lang="ru-RU" sz="1400" dirty="0" smtClean="0"/>
              <a:t>		Размер знака информационной продукции должен составлять не менее чем пять процентов площади афиши или иного объявления о проведении соответствующего зрелищного мероприятия, объявления о кино- или </a:t>
            </a:r>
            <a:r>
              <a:rPr lang="ru-RU" sz="1400" dirty="0" err="1" smtClean="0"/>
              <a:t>видеопоказе</a:t>
            </a:r>
            <a:r>
              <a:rPr lang="ru-RU" sz="1400" dirty="0" smtClean="0"/>
              <a:t>, а также входного билета, приглашения либо иного документа, предоставляющих право посещения такого мероприятия.</a:t>
            </a:r>
          </a:p>
          <a:p>
            <a:pPr marL="342900" indent="-342900" algn="just"/>
            <a:endParaRPr lang="ru-RU" sz="1400" dirty="0" smtClean="0"/>
          </a:p>
          <a:p>
            <a:pPr marL="342900" indent="-342900" algn="just"/>
            <a:r>
              <a:rPr lang="ru-RU" sz="1400" dirty="0" smtClean="0"/>
              <a:t>		Знак информационной продукции размещается в публикуемых программах теле- и радиопередач, перечнях и каталогах информационной продукции, а равно и в такой информационной продукции, размещаемой в информационно-телекоммуникационных сетях.</a:t>
            </a:r>
          </a:p>
          <a:p>
            <a:pPr marL="342900" indent="-342900" algn="just"/>
            <a:endParaRPr lang="ru-RU" sz="1400" dirty="0" smtClean="0"/>
          </a:p>
          <a:p>
            <a:pPr marL="342900" indent="-342900" algn="just"/>
            <a:r>
              <a:rPr lang="ru-RU" sz="1400" dirty="0" smtClean="0"/>
              <a:t>		Производитель, распространитель продукции средства массовой информации вправе заключить с лицом, предоставившим ему для опубликования программу теле- и (или) радиопередач, перечень и (или) каталог информационной продукции, гражданско-правовой договор, по которому на указанное лицо возлагается обязанность обозначить знаком информационной продукции в соответствии с настоящей статьей такие программы теле- и (или) радиопередач, перечни и (или) каталоги информационной продукции.</a:t>
            </a: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476672"/>
            <a:ext cx="8064896" cy="5940088"/>
          </a:xfrm>
          <a:prstGeom prst="rect">
            <a:avLst/>
          </a:prstGeom>
        </p:spPr>
        <p:txBody>
          <a:bodyPr wrap="square">
            <a:spAutoFit/>
          </a:bodyPr>
          <a:lstStyle/>
          <a:p>
            <a:pPr algn="ctr"/>
            <a:r>
              <a:rPr lang="ru-RU" sz="1400" b="1" dirty="0" smtClean="0"/>
              <a:t> </a:t>
            </a: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Дополнительные требования к распространению информационной продукции посредством теле- и радиовещания </a:t>
            </a:r>
            <a:r>
              <a:rPr lang="ru-RU"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Статья 13 №436-ФЗ</a:t>
            </a:r>
          </a:p>
          <a:p>
            <a:pPr algn="ctr"/>
            <a:endParaRPr lang="ru-RU" sz="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a:p>
            <a:pPr marL="342900" indent="-342900" algn="just">
              <a:buFontTx/>
              <a:buAutoNum type="arabicPeriod"/>
            </a:pPr>
            <a:r>
              <a:rPr lang="ru-RU" sz="1300" dirty="0" smtClean="0">
                <a:solidFill>
                  <a:schemeClr val="tx2"/>
                </a:solidFill>
              </a:rPr>
              <a:t>Информационная продукция, содержащая информацию, предусмотренную </a:t>
            </a:r>
            <a:r>
              <a:rPr lang="ru-RU" sz="1300" dirty="0" smtClean="0">
                <a:solidFill>
                  <a:schemeClr val="tx2"/>
                </a:solidFill>
                <a:hlinkClick r:id="rId4"/>
              </a:rPr>
              <a:t>пунктами 1 - </a:t>
            </a:r>
            <a:r>
              <a:rPr lang="ru-RU" sz="1300" dirty="0" smtClean="0">
                <a:solidFill>
                  <a:schemeClr val="tx2"/>
                </a:solidFill>
                <a:hlinkClick r:id="rId5"/>
              </a:rPr>
              <a:t>5 части 2 статьи 5</a:t>
            </a:r>
            <a:r>
              <a:rPr lang="ru-RU" sz="1300" dirty="0" smtClean="0">
                <a:solidFill>
                  <a:schemeClr val="tx2"/>
                </a:solidFill>
              </a:rPr>
              <a:t> настоящего Федерального закона, не подлежит распространению посредством теле- и радиовещания с 4 часов до 23 часов по местному времени, за исключением теле- и радиопрограмм, теле- и радиопередач, доступ к просмотру или прослушиванию которых осуществляется исключительно на платной основе с применением декодирующих технических устройств и с соблюдением требований </a:t>
            </a:r>
            <a:r>
              <a:rPr lang="ru-RU" sz="1300" dirty="0" smtClean="0">
                <a:solidFill>
                  <a:schemeClr val="tx2"/>
                </a:solidFill>
                <a:hlinkClick r:id="rId6"/>
              </a:rPr>
              <a:t>частей 3 и </a:t>
            </a:r>
            <a:r>
              <a:rPr lang="ru-RU" sz="1300" dirty="0" smtClean="0">
                <a:solidFill>
                  <a:schemeClr val="tx2"/>
                </a:solidFill>
                <a:hlinkClick r:id="rId7"/>
              </a:rPr>
              <a:t>4 </a:t>
            </a:r>
            <a:r>
              <a:rPr lang="ru-RU" sz="1300" dirty="0" smtClean="0">
                <a:solidFill>
                  <a:schemeClr val="tx2"/>
                </a:solidFill>
              </a:rPr>
              <a:t>настоящей статьи.</a:t>
            </a:r>
          </a:p>
          <a:p>
            <a:pPr marL="342900" indent="-342900" algn="just">
              <a:buFontTx/>
              <a:buAutoNum type="arabicPeriod"/>
            </a:pPr>
            <a:r>
              <a:rPr lang="ru-RU" sz="1300" dirty="0" smtClean="0">
                <a:solidFill>
                  <a:schemeClr val="tx2"/>
                </a:solidFill>
              </a:rPr>
              <a:t>Информационная продукция, содержащая информацию, предусмотренную </a:t>
            </a:r>
            <a:r>
              <a:rPr lang="ru-RU" sz="1300" dirty="0" smtClean="0">
                <a:solidFill>
                  <a:schemeClr val="tx2"/>
                </a:solidFill>
                <a:hlinkClick r:id="rId8"/>
              </a:rPr>
              <a:t>пунктами 4 и </a:t>
            </a:r>
            <a:r>
              <a:rPr lang="ru-RU" sz="1300" dirty="0" smtClean="0">
                <a:solidFill>
                  <a:schemeClr val="tx2"/>
                </a:solidFill>
                <a:hlinkClick r:id="rId9"/>
              </a:rPr>
              <a:t>5 статьи 10</a:t>
            </a:r>
            <a:r>
              <a:rPr lang="ru-RU" sz="1300" dirty="0" smtClean="0">
                <a:solidFill>
                  <a:schemeClr val="tx2"/>
                </a:solidFill>
              </a:rPr>
              <a:t> настоящего Федерального закона, не подлежит распространению посредством теле- и радиовещания с 7 часов до 21 часа по местному времени, за исключением теле- и радиопрограмм, теле- и радиопередач, доступ к просмотру или прослушиванию которых осуществляется исключительно на платной основе с применением декодирующих технических устройств и с соблюдением требований </a:t>
            </a:r>
            <a:r>
              <a:rPr lang="ru-RU" sz="1300" dirty="0" smtClean="0">
                <a:solidFill>
                  <a:schemeClr val="tx2"/>
                </a:solidFill>
                <a:hlinkClick r:id="rId10"/>
              </a:rPr>
              <a:t>частей 3 и </a:t>
            </a:r>
            <a:r>
              <a:rPr lang="ru-RU" sz="1300" dirty="0" smtClean="0">
                <a:solidFill>
                  <a:schemeClr val="tx2"/>
                </a:solidFill>
                <a:hlinkClick r:id="rId11"/>
              </a:rPr>
              <a:t>4 настоящей статьи.</a:t>
            </a:r>
            <a:endParaRPr lang="ru-RU" sz="1300" dirty="0" smtClean="0">
              <a:solidFill>
                <a:schemeClr val="tx2"/>
              </a:solidFill>
            </a:endParaRPr>
          </a:p>
          <a:p>
            <a:pPr marL="342900" indent="-342900" algn="just">
              <a:buFontTx/>
              <a:buAutoNum type="arabicPeriod"/>
            </a:pPr>
            <a:r>
              <a:rPr lang="ru-RU" sz="1300" dirty="0" smtClean="0">
                <a:solidFill>
                  <a:schemeClr val="tx2"/>
                </a:solidFill>
              </a:rPr>
              <a:t>Распространение посредством телевизионного вещания информационной продукции, содержащей информацию, предусмотренную </a:t>
            </a:r>
            <a:r>
              <a:rPr lang="ru-RU" sz="1300" dirty="0" smtClean="0">
                <a:solidFill>
                  <a:schemeClr val="tx2"/>
                </a:solidFill>
                <a:hlinkClick r:id="rId12"/>
              </a:rPr>
              <a:t>статьей 5</a:t>
            </a:r>
            <a:r>
              <a:rPr lang="ru-RU" sz="1300" dirty="0" smtClean="0">
                <a:solidFill>
                  <a:schemeClr val="tx2"/>
                </a:solidFill>
              </a:rPr>
              <a:t> настоящего Федерального закона, сопровождается демонстрацией знака информационной продукции в углу кадра в </a:t>
            </a:r>
            <a:r>
              <a:rPr lang="ru-RU" sz="1300" dirty="0" smtClean="0">
                <a:solidFill>
                  <a:schemeClr val="tx2"/>
                </a:solidFill>
                <a:hlinkClick r:id="rId13"/>
              </a:rPr>
              <a:t>порядке</a:t>
            </a:r>
            <a:r>
              <a:rPr lang="ru-RU" sz="1300" dirty="0" smtClean="0">
                <a:solidFill>
                  <a:schemeClr val="tx2"/>
                </a:solidFill>
              </a:rPr>
              <a:t>, установленном уполномоченным Правительством Российской Федерации федеральным органом исполнительной власти, в начале трансляции телепрограммы, телепередачи, а также при каждом возобновлении их трансляции (после прерывания рекламой и (или) иной информацией).</a:t>
            </a:r>
          </a:p>
          <a:p>
            <a:pPr marL="342900" indent="-342900" algn="just">
              <a:buFontTx/>
              <a:buAutoNum type="arabicPeriod"/>
            </a:pPr>
            <a:r>
              <a:rPr lang="ru-RU" sz="1300" dirty="0" smtClean="0">
                <a:solidFill>
                  <a:schemeClr val="tx2"/>
                </a:solidFill>
              </a:rPr>
              <a:t>Распространение посредством радиовещания информационной продукции, содержащей информацию, предусмотренную </a:t>
            </a:r>
            <a:r>
              <a:rPr lang="ru-RU" sz="1300" dirty="0" smtClean="0">
                <a:solidFill>
                  <a:schemeClr val="tx2"/>
                </a:solidFill>
                <a:hlinkClick r:id="rId14"/>
              </a:rPr>
              <a:t>статьей 5</a:t>
            </a:r>
            <a:r>
              <a:rPr lang="ru-RU" sz="1300" dirty="0" smtClean="0">
                <a:solidFill>
                  <a:schemeClr val="tx2"/>
                </a:solidFill>
              </a:rPr>
              <a:t> настоящего Федерального закона, за исключением радиопередач, транслируемых в эфире без предварительной записи, сопровождается сообщением об ограничении распространения такой информационной продукции среди детей в начале трансляции радиопередач в </a:t>
            </a:r>
            <a:r>
              <a:rPr lang="ru-RU" sz="1300" dirty="0" smtClean="0">
                <a:solidFill>
                  <a:schemeClr val="tx2"/>
                </a:solidFill>
                <a:hlinkClick r:id="rId15"/>
              </a:rPr>
              <a:t>порядке,</a:t>
            </a:r>
            <a:r>
              <a:rPr lang="ru-RU" sz="1300" dirty="0" smtClean="0">
                <a:solidFill>
                  <a:schemeClr val="tx2"/>
                </a:solidFill>
              </a:rPr>
              <a:t> установленном уполномоченным Правительством Российской Федерации федеральным органом исполнительной власти.</a:t>
            </a:r>
            <a:endParaRPr lang="ru-RU" sz="1400" dirty="0" smtClean="0">
              <a:solidFill>
                <a:schemeClr val="tx2"/>
              </a:solidFill>
              <a:hlinkClick r:id="rId16"/>
            </a:endParaRPr>
          </a:p>
          <a:p>
            <a:pPr algn="ctr"/>
            <a:endParaRPr lang="ru-RU" sz="2000" b="1"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692696"/>
            <a:ext cx="8064896" cy="892552"/>
          </a:xfrm>
          <a:prstGeom prst="rect">
            <a:avLst/>
          </a:prstGeom>
        </p:spPr>
        <p:txBody>
          <a:bodyPr wrap="square">
            <a:spAutoFit/>
          </a:bodyPr>
          <a:lstStyle/>
          <a:p>
            <a:pPr marL="342900" indent="-342900" algn="just"/>
            <a:r>
              <a:rPr lang="ru-RU" sz="1300" b="1" dirty="0" smtClean="0">
                <a:solidFill>
                  <a:schemeClr val="tx2"/>
                </a:solidFill>
              </a:rPr>
              <a:t>5.  </a:t>
            </a:r>
            <a:r>
              <a:rPr lang="ru-RU" sz="1300" dirty="0" smtClean="0">
                <a:solidFill>
                  <a:schemeClr val="tx2"/>
                </a:solidFill>
              </a:rPr>
              <a:t>При размещении анонсов или сообщений о распространении посредством теле- и радиовещания информационной продукции, запрещенной для детей, не допускается использование фрагментов указанной информационной продукции, содержащей информацию, причиняющую вред здоровью и (или) развитию детей.</a:t>
            </a:r>
            <a:endParaRPr lang="ru-RU" sz="1300" b="1"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99592" y="476672"/>
            <a:ext cx="8064896" cy="5601533"/>
          </a:xfrm>
          <a:prstGeom prst="rect">
            <a:avLst/>
          </a:prstGeom>
        </p:spPr>
        <p:txBody>
          <a:bodyPr wrap="square">
            <a:spAutoFit/>
          </a:bodyPr>
          <a:lstStyle/>
          <a:p>
            <a:pPr marL="342900" indent="-342900" algn="ctr"/>
            <a:r>
              <a:rPr lang="ru-RU"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ПОРЯДОК ДЕМОНСТРАЦИИ ЗНАКА ИНФОРМАЦИОННОЙ ПРОДУКЦИИ В НАЧАЛЕ ТРАНСЛЯЦИИ ТЕЛЕПРОГРАММЫ, ТЕЛЕПЕРЕДАЧИ, А ТАКЖЕ ПРИ КАЖДОМ ВОЗОБНОВЛЕНИИ ИХ ТРАНСЛЯЦИИ (ПОСЛЕ ПРЕРЫВАНИЯ РЕКЛАМОЙ И (ИЛИ) ИНОЙ ИНФОРМАЦИЕЙ) </a:t>
            </a:r>
          </a:p>
          <a:p>
            <a:pPr marL="342900" indent="-342900" algn="ctr"/>
            <a:r>
              <a:rPr lang="ru-RU" sz="13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(Приказ </a:t>
            </a:r>
            <a:r>
              <a:rPr lang="ru-RU" sz="1300" dirty="0" err="1"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Минкомсвязи</a:t>
            </a:r>
            <a:r>
              <a:rPr lang="ru-RU" sz="13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России от 17.08.2012 N 202 "Об утверждении порядка демонстрации знака информационной продукции в начале трансляции телепрограммы, телепередачи, а также при каждом возобновлении их трансляции (после прерывания рекламой и (или) иной информацией)" (Зарегистрировано в Минюсте России 26.11.2012 N 25927)</a:t>
            </a:r>
          </a:p>
          <a:p>
            <a:pPr marL="342900" indent="-342900" algn="ctr"/>
            <a:endParaRPr lang="ru-RU" sz="10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a:p>
            <a:pPr marL="342900" indent="-342900" algn="just">
              <a:buFont typeface="+mj-lt"/>
              <a:buAutoNum type="arabicPeriod"/>
            </a:pPr>
            <a:r>
              <a:rPr lang="ru-RU" sz="1300" dirty="0" smtClean="0">
                <a:solidFill>
                  <a:schemeClr val="tx2"/>
                </a:solidFill>
              </a:rPr>
              <a:t>Настоящий порядок устанавливает правила демонстрации знака информационной продукции &lt;*&gt;, осуществляемой вещателем в начале трансляции телепрограмм, телепередач, содержащих информацию, способную причинить вред здоровью и (или) нравственному развитию детей, в соответствии с положениями Федерального закона от 29 декабря 2010 г. N 436-ФЗ "О защите детей от информации, причиняющей вред их здоровью и развитию" (Собрание законодательства Российской Федерации, 2011, N 1, ст. 48; 2012, N 31, ст. 4328) (далее - Федеральный закон N 436-ФЗ), а также при каждом возобновлении их трансляции (после прерывания рекламой и (или) иной информацией).</a:t>
            </a:r>
          </a:p>
          <a:p>
            <a:pPr marL="342900" indent="-342900" algn="just"/>
            <a:endParaRPr lang="ru-RU" sz="1300" dirty="0" smtClean="0">
              <a:solidFill>
                <a:schemeClr val="tx2"/>
              </a:solidFill>
            </a:endParaRPr>
          </a:p>
          <a:p>
            <a:pPr marL="342900" indent="-342900" algn="just"/>
            <a:r>
              <a:rPr lang="ru-RU" sz="1300" dirty="0" smtClean="0">
                <a:solidFill>
                  <a:schemeClr val="tx2"/>
                </a:solidFill>
              </a:rPr>
              <a:t>	     </a:t>
            </a:r>
            <a:r>
              <a:rPr lang="ru-RU" sz="1400" dirty="0" smtClean="0">
                <a:solidFill>
                  <a:schemeClr val="tx2"/>
                </a:solidFill>
              </a:rPr>
              <a:t>Трансляция в эфире </a:t>
            </a:r>
            <a:r>
              <a:rPr lang="ru-RU" sz="1400" u="sng" dirty="0" smtClean="0">
                <a:solidFill>
                  <a:schemeClr val="tx2"/>
                </a:solidFill>
              </a:rPr>
              <a:t>без предварительной записи </a:t>
            </a:r>
            <a:r>
              <a:rPr lang="ru-RU" sz="1400" dirty="0" smtClean="0">
                <a:solidFill>
                  <a:schemeClr val="tx2"/>
                </a:solidFill>
              </a:rPr>
              <a:t>телепрограмм, телепередач, а также каждое возобновление их трансляции (после прерывания рекламой и (или) иной информацией) </a:t>
            </a:r>
            <a:r>
              <a:rPr lang="ru-RU" sz="1400" u="sng" dirty="0" smtClean="0">
                <a:solidFill>
                  <a:schemeClr val="tx2"/>
                </a:solidFill>
              </a:rPr>
              <a:t>допускается без демонстрации знака информационной продукции.</a:t>
            </a:r>
          </a:p>
          <a:p>
            <a:pPr marL="342900" indent="-342900" algn="just"/>
            <a:endParaRPr lang="ru-RU" sz="1400" u="sng" dirty="0" smtClean="0">
              <a:solidFill>
                <a:schemeClr val="tx2"/>
              </a:solidFill>
            </a:endParaRPr>
          </a:p>
          <a:p>
            <a:pPr marL="342900" indent="-342900" algn="just"/>
            <a:r>
              <a:rPr lang="ru-RU" sz="1400" dirty="0" smtClean="0">
                <a:solidFill>
                  <a:schemeClr val="tx2"/>
                </a:solidFill>
              </a:rPr>
              <a:t>2.	Основанием для размещения в телепрограмме, телепередаче знака информационной продукции являются сведения, полученные в результате классификации информационной продукции, осуществленной вещателем, либо указанные производителем в сопроводительных документах на информационную продукцию.</a:t>
            </a:r>
            <a:endParaRPr lang="ru-RU" sz="15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95536" y="476672"/>
            <a:ext cx="8568952" cy="4632037"/>
          </a:xfrm>
          <a:prstGeom prst="rect">
            <a:avLst/>
          </a:prstGeom>
        </p:spPr>
        <p:txBody>
          <a:bodyPr wrap="square">
            <a:spAutoFit/>
          </a:bodyPr>
          <a:lstStyle/>
          <a:p>
            <a:pPr algn="ctr"/>
            <a:endParaRPr lang="ru-RU" sz="1600" dirty="0" smtClean="0">
              <a:solidFill>
                <a:schemeClr val="tx2"/>
              </a:solidFill>
            </a:endParaRPr>
          </a:p>
          <a:p>
            <a:pPr algn="ctr"/>
            <a:r>
              <a:rPr lang="ru-RU" sz="25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Знак информационной продукции демонстрируется в углу кадра и представляет собой:</a:t>
            </a:r>
          </a:p>
          <a:p>
            <a:pPr algn="ctr"/>
            <a:endPar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 typeface="Arial" pitchFamily="34" charset="0"/>
              <a:buChar char="•"/>
            </a:pPr>
            <a:r>
              <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применительно к категории информационной продукции для детей, достигших возраста шести лет, - цифру "6" со знаком "плюс";</a:t>
            </a:r>
          </a:p>
          <a:p>
            <a:pPr>
              <a:buFont typeface="Arial" pitchFamily="34" charset="0"/>
              <a:buChar char="•"/>
            </a:pPr>
            <a:endPar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применительно к категории информационной продукции для детей, достигших возраста двенадцати лет, - цифру "12" со знаком "плюс";</a:t>
            </a:r>
          </a:p>
          <a:p>
            <a:pPr>
              <a:buFont typeface="Arial" pitchFamily="34" charset="0"/>
              <a:buChar char="•"/>
            </a:pPr>
            <a:endPar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применительно к категории информационной продукции для детей, достигших возраста шестнадцати лет, - цифру "16" со знаком "плюс";</a:t>
            </a:r>
          </a:p>
          <a:p>
            <a:pPr>
              <a:buFont typeface="Arial" pitchFamily="34" charset="0"/>
              <a:buChar char="•"/>
            </a:pPr>
            <a:endPar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Font typeface="Arial" pitchFamily="34" charset="0"/>
              <a:buChar char="•"/>
            </a:pPr>
            <a:r>
              <a:rPr lang="ru-RU"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применительно к категории информационной продукции, запрещенной для детей, - цифру "18" со знаком "плюс".</a:t>
            </a:r>
          </a:p>
          <a:p>
            <a:pPr marL="342900" indent="-342900" algn="ctr"/>
            <a:endParaRPr lang="ru-RU" sz="15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95536" y="476672"/>
            <a:ext cx="8568952" cy="7063472"/>
          </a:xfrm>
          <a:prstGeom prst="rect">
            <a:avLst/>
          </a:prstGeom>
        </p:spPr>
        <p:txBody>
          <a:bodyPr wrap="square">
            <a:spAutoFit/>
          </a:bodyPr>
          <a:lstStyle/>
          <a:p>
            <a:pPr algn="ctr"/>
            <a:endParaRPr lang="ru-RU" b="1" dirty="0" smtClean="0">
              <a:latin typeface="Times New Roman" pitchFamily="18" charset="0"/>
              <a:cs typeface="Times New Roman" pitchFamily="18" charset="0"/>
            </a:endParaRPr>
          </a:p>
          <a:p>
            <a:pPr marL="342900" indent="-342900" algn="just">
              <a:buFont typeface="Arial" pitchFamily="34" charset="0"/>
              <a:buChar char="•"/>
            </a:pPr>
            <a:r>
              <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Размер знака информационной продукции должен быть не менее размера логотипа телеканала.</a:t>
            </a:r>
          </a:p>
          <a:p>
            <a:pPr marL="342900" indent="-342900" algn="just"/>
            <a:endPar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just">
              <a:buFont typeface="Arial" pitchFamily="34" charset="0"/>
              <a:buChar char="•"/>
            </a:pPr>
            <a:r>
              <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Знак информационной продукции демонстрируется в начале трансляции каждой новой телепрограммы, телепередачи, а также при каждом возобновлении их трансляции (после прерывания рекламой и (или) иной информацией).</a:t>
            </a:r>
          </a:p>
          <a:p>
            <a:pPr marL="342900" indent="-342900" algn="just">
              <a:buFont typeface="Arial" pitchFamily="34" charset="0"/>
              <a:buChar char="•"/>
            </a:pPr>
            <a:endPar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just">
              <a:buFont typeface="Arial" pitchFamily="34" charset="0"/>
              <a:buChar char="•"/>
            </a:pPr>
            <a:r>
              <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Продолжительность демонстрации знака информационной продукции в начале трансляции телепрограммы, телепередачи, а также при каждом возобновлении их трансляции (после прерывания рекламой и (или) иной информацией) должна составлять не менее 8 секунд.</a:t>
            </a:r>
          </a:p>
          <a:p>
            <a:pPr marL="342900" indent="-342900" algn="just">
              <a:buFont typeface="Arial" pitchFamily="34" charset="0"/>
              <a:buChar char="•"/>
            </a:pPr>
            <a:endPar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just">
              <a:buFont typeface="Arial" pitchFamily="34" charset="0"/>
              <a:buChar char="•"/>
            </a:pPr>
            <a:r>
              <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При демонстрации знака информационной продукции при телевещании такой знак не может накладываться на логотип телеканала.</a:t>
            </a:r>
          </a:p>
          <a:p>
            <a:pPr marL="342900" indent="-342900" algn="just">
              <a:buFont typeface="Arial" pitchFamily="34" charset="0"/>
              <a:buChar char="•"/>
            </a:pPr>
            <a:endPar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just">
              <a:buFont typeface="Arial" pitchFamily="34" charset="0"/>
              <a:buChar char="•"/>
            </a:pPr>
            <a:r>
              <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Знак информационной продукции, обозначающий ее категорию, в публикуемых программах телепередач должен соответствовать знаку информационной продукции, размещенному вещателем при телевещании.</a:t>
            </a:r>
          </a:p>
          <a:p>
            <a:pPr marL="342900" indent="-342900" algn="ctr">
              <a:buFont typeface="Arial" pitchFamily="34" charset="0"/>
              <a:buChar char="•"/>
            </a:pPr>
            <a:endParaRPr lang="ru-RU"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ctr">
              <a:buFont typeface="Arial" pitchFamily="34" charset="0"/>
              <a:buChar char="•"/>
            </a:pPr>
            <a:endPar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lgn="ctr"/>
            <a:endPar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lgn="ctr"/>
            <a:endPar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lgn="ctr"/>
            <a:endParaRPr lang="ru-RU" sz="15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95536" y="476672"/>
            <a:ext cx="8568952" cy="5863144"/>
          </a:xfrm>
          <a:prstGeom prst="rect">
            <a:avLst/>
          </a:prstGeom>
        </p:spPr>
        <p:txBody>
          <a:bodyPr wrap="square">
            <a:spAutoFit/>
          </a:bodyPr>
          <a:lstStyle/>
          <a:p>
            <a:pPr marL="342900" indent="-342900" algn="ctr"/>
            <a:r>
              <a:rPr lang="ru-RU" sz="2000" b="1" dirty="0" smtClean="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rPr>
              <a:t>ПОРЯДОК СОПРОВОЖДЕНИЯ ИНФОРМАЦИОННОЙ ПРОДУКЦИИ, РАСПРОСТРАНЯЕМОЙ ПОСРЕДСТВОМ РАДИОВЕЩАНИЯ, СООБЩЕНИЕМ ОБ ОГРАНИЧЕНИИ РАСПРОСТРАНЕНИЯ ИНФОРМАЦИОННОЙ ПРОДУКЦИИ СРЕДИ ДЕТЕЙ В НАЧАЛЕ ТРАНСЛЯЦИИ РАДИОПЕРЕДАЧ </a:t>
            </a:r>
          </a:p>
          <a:p>
            <a:pPr marL="342900" indent="-342900" algn="ctr"/>
            <a:r>
              <a:rPr lang="ru-RU" sz="1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(Приказ </a:t>
            </a:r>
            <a:r>
              <a:rPr lang="ru-RU" sz="1400" b="1" dirty="0" err="1"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Минкомсвязи</a:t>
            </a:r>
            <a:r>
              <a:rPr lang="ru-RU" sz="1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России от 27.09.2012 N 230 "Об утверждении порядка сопровождения информационной продукции, распространяемой посредством радиовещания, сообщением об ограничении распространения информационной продукции среди детей в начале трансляции радиопередач" (Зарегистрировано в Минюсте России 01.11.2012 N 25753)</a:t>
            </a:r>
          </a:p>
          <a:p>
            <a:pPr marL="342900" indent="-342900" algn="ctr"/>
            <a:endParaRPr lang="ru-RU" sz="1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342900" indent="-342900" algn="just">
              <a:buAutoNum type="arabicPeriod"/>
            </a:pPr>
            <a:r>
              <a:rPr lang="ru-RU" sz="1400" dirty="0" smtClean="0">
                <a:solidFill>
                  <a:schemeClr val="tx2"/>
                </a:solidFill>
              </a:rPr>
              <a:t>Настоящий порядок устанавливает в соответствии с положениями Федерального  </a:t>
            </a:r>
            <a:r>
              <a:rPr lang="ru-RU" sz="1400" dirty="0" smtClean="0">
                <a:solidFill>
                  <a:schemeClr val="tx2"/>
                </a:solidFill>
                <a:hlinkClick r:id="rId4"/>
              </a:rPr>
              <a:t>закона </a:t>
            </a:r>
            <a:r>
              <a:rPr lang="ru-RU" sz="1400" dirty="0" smtClean="0">
                <a:solidFill>
                  <a:schemeClr val="tx2"/>
                </a:solidFill>
              </a:rPr>
              <a:t>от 29 декабря 2010 г. N 436-ФЗ "О защите детей от информации, причиняющей вред их здоровью и развитию" (Собрание законодательства Российской Федерации, 2011, N 1, ст. 48; 2012, N 31, ст. 4328) правила сопровождения радиопередач, содержащих информацию, способную причинить вред здоровью и (или) развитию детей, (далее - негативная информация) (за исключением радиопередач, транслируемых в эфире без предварительной записи) сообщением об ограничении распространения среди детей информационной продукции, содержащей негативную информацию.</a:t>
            </a:r>
          </a:p>
          <a:p>
            <a:pPr marL="342900" indent="-342900" algn="just">
              <a:buFontTx/>
              <a:buAutoNum type="arabicPeriod"/>
            </a:pPr>
            <a:r>
              <a:rPr lang="ru-RU" sz="1400" dirty="0" smtClean="0">
                <a:solidFill>
                  <a:schemeClr val="tx2"/>
                </a:solidFill>
              </a:rPr>
              <a:t>Сопровождение сообщением об ограничении распространения среди детей посредством радиовещания информационной продукции, содержащей негативную информацию, осуществляется вещателем не реже четырех раз в сутки при непрерывном вещании вместе с выходными данными или при каждом выходе в эфир радиопрограммы также с выходными данными.</a:t>
            </a:r>
          </a:p>
          <a:p>
            <a:pPr marL="342900" indent="-342900" algn="just"/>
            <a:r>
              <a:rPr lang="ru-RU" sz="1400" dirty="0" smtClean="0">
                <a:solidFill>
                  <a:schemeClr val="tx2"/>
                </a:solidFill>
              </a:rPr>
              <a:t>	Сопровождение сообщением об ограничении распространения среди детей посредством радиовещания информационной продукции, отнесенной производителем к информационной продукции для детей, достигших возраста шестнадцати или восемнадцати лет, осуществляется вещателем в начале трансляции такой радиопередачи.</a:t>
            </a:r>
          </a:p>
          <a:p>
            <a:pPr marL="342900" indent="-342900" algn="ctr"/>
            <a:endParaRPr lang="ru-RU" sz="15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683568" y="764704"/>
            <a:ext cx="8136904" cy="5909310"/>
          </a:xfrm>
          <a:prstGeom prst="rect">
            <a:avLst/>
          </a:prstGeom>
        </p:spPr>
        <p:txBody>
          <a:bodyPr wrap="square">
            <a:spAutoFit/>
          </a:bodyPr>
          <a:lstStyle/>
          <a:p>
            <a:pPr algn="just"/>
            <a:r>
              <a:rPr lang="ru-RU" dirty="0" smtClean="0">
                <a:solidFill>
                  <a:schemeClr val="tx2"/>
                </a:solidFill>
              </a:rPr>
              <a:t>   </a:t>
            </a:r>
          </a:p>
          <a:p>
            <a:pPr algn="just"/>
            <a:r>
              <a:rPr lang="ru-RU" dirty="0" smtClean="0">
                <a:solidFill>
                  <a:schemeClr val="tx2"/>
                </a:solidFill>
              </a:rPr>
              <a:t>  В </a:t>
            </a:r>
            <a:r>
              <a:rPr lang="ru-RU" dirty="0" err="1" smtClean="0">
                <a:solidFill>
                  <a:schemeClr val="tx2"/>
                </a:solidFill>
              </a:rPr>
              <a:t>соответсвии</a:t>
            </a:r>
            <a:r>
              <a:rPr lang="ru-RU" dirty="0" smtClean="0">
                <a:solidFill>
                  <a:schemeClr val="tx2"/>
                </a:solidFill>
              </a:rPr>
              <a:t> с п. 1 ст. 1 Федерального закона от 29.12.2010 N 436-ФЗ "О защите детей от информации, причиняющей вред их здоровью и развитию» Настоящий Федеральный закон регулирует отношения, связанные с защитой детей от информации, причиняющей вред их здоровью и (или) развитию, в том числе от такой информации, содержащейся в информационной продукции.</a:t>
            </a:r>
          </a:p>
          <a:p>
            <a:pPr algn="just"/>
            <a:endParaRPr lang="ru-RU" dirty="0" smtClean="0">
              <a:solidFill>
                <a:schemeClr val="tx2"/>
              </a:solidFill>
            </a:endParaRPr>
          </a:p>
          <a:p>
            <a:pPr algn="just"/>
            <a:endParaRPr lang="ru-RU" dirty="0" smtClean="0">
              <a:solidFill>
                <a:schemeClr val="tx2"/>
              </a:solidFill>
            </a:endParaRPr>
          </a:p>
          <a:p>
            <a:pPr algn="ctr"/>
            <a:r>
              <a:rPr lang="ru-RU" dirty="0" smtClean="0">
                <a:solidFill>
                  <a:schemeClr val="tx2"/>
                </a:solidFill>
              </a:rPr>
              <a:t>Настоящий Федеральный закон не распространяется на отношения в сфере:</a:t>
            </a:r>
          </a:p>
          <a:p>
            <a:pPr algn="ctr"/>
            <a:endParaRPr lang="ru-RU" dirty="0" smtClean="0">
              <a:solidFill>
                <a:schemeClr val="tx2"/>
              </a:solidFill>
            </a:endParaRPr>
          </a:p>
          <a:p>
            <a:pPr marL="342900" indent="-342900">
              <a:buAutoNum type="arabicParenR"/>
            </a:pPr>
            <a:r>
              <a:rPr lang="ru-RU" dirty="0" smtClean="0">
                <a:solidFill>
                  <a:schemeClr val="tx2"/>
                </a:solidFill>
              </a:rPr>
              <a:t>оборота информационной продукции, содержащей научную, научно-техническую, статистическую информацию;</a:t>
            </a:r>
          </a:p>
          <a:p>
            <a:pPr marL="342900" indent="-342900"/>
            <a:r>
              <a:rPr lang="ru-RU" dirty="0" smtClean="0">
                <a:solidFill>
                  <a:schemeClr val="tx2"/>
                </a:solidFill>
              </a:rPr>
              <a:t>2) распространения информации, недопустимость ограничения доступа к которой установлена Федеральным </a:t>
            </a:r>
            <a:r>
              <a:rPr lang="ru-RU" dirty="0" smtClean="0">
                <a:solidFill>
                  <a:schemeClr val="tx2"/>
                </a:solidFill>
                <a:hlinkClick r:id="rId4"/>
              </a:rPr>
              <a:t>законом от 27 июля 2006 года N 149-ФЗ "Об информации, информационных технологиях и о защите информации" и другими федеральными законами;</a:t>
            </a:r>
            <a:endParaRPr lang="ru-RU" dirty="0" smtClean="0">
              <a:solidFill>
                <a:schemeClr val="tx2"/>
              </a:solidFill>
            </a:endParaRPr>
          </a:p>
          <a:p>
            <a:pPr marL="342900" indent="-342900"/>
            <a:r>
              <a:rPr lang="ru-RU" dirty="0" smtClean="0">
                <a:solidFill>
                  <a:schemeClr val="tx2"/>
                </a:solidFill>
              </a:rPr>
              <a:t>3) оборота информационной продукции, имеющей значительную историческую, художественную или иную культурную ценность для общества;</a:t>
            </a:r>
          </a:p>
          <a:p>
            <a:pPr marL="342900" indent="-342900"/>
            <a:r>
              <a:rPr lang="ru-RU" dirty="0" smtClean="0">
                <a:solidFill>
                  <a:schemeClr val="tx2"/>
                </a:solidFill>
              </a:rPr>
              <a:t>4) рекламы.</a:t>
            </a:r>
          </a:p>
          <a:p>
            <a:pPr algn="ctr"/>
            <a:endParaRPr lang="ru-RU" dirty="0" smtClean="0">
              <a:solidFill>
                <a:schemeClr val="tx2"/>
              </a:solidFill>
            </a:endParaRPr>
          </a:p>
          <a:p>
            <a:pPr algn="just"/>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95536" y="476672"/>
            <a:ext cx="8568952" cy="5647700"/>
          </a:xfrm>
          <a:prstGeom prst="rect">
            <a:avLst/>
          </a:prstGeom>
        </p:spPr>
        <p:txBody>
          <a:bodyPr wrap="square">
            <a:spAutoFit/>
          </a:bodyPr>
          <a:lstStyle/>
          <a:p>
            <a:pPr marL="342900" indent="-342900" algn="just"/>
            <a:r>
              <a:rPr lang="ru-RU" sz="1600" dirty="0" smtClean="0">
                <a:solidFill>
                  <a:schemeClr val="tx2"/>
                </a:solidFill>
                <a:latin typeface="Times New Roman" pitchFamily="18" charset="0"/>
                <a:cs typeface="Times New Roman" pitchFamily="18" charset="0"/>
              </a:rPr>
              <a:t>3.	</a:t>
            </a:r>
            <a:r>
              <a:rPr lang="ru-RU" sz="1500" dirty="0" smtClean="0">
                <a:solidFill>
                  <a:schemeClr val="tx2"/>
                </a:solidFill>
                <a:latin typeface="Times New Roman" pitchFamily="18" charset="0"/>
                <a:cs typeface="Times New Roman" pitchFamily="18" charset="0"/>
              </a:rPr>
              <a:t>Основанием для сопровождения радиопередачи сообщением об ограничении распространения среди детей посредством радиовещания информационной продукции, содержащей негативную информацию, являются сведения, полученные в результате классификации информационной продукции, осуществленной вещателем, либо указанные производителем в сопроводительных документах на информационную продукцию.</a:t>
            </a:r>
          </a:p>
          <a:p>
            <a:pPr marL="342900" indent="-342900" algn="just"/>
            <a:r>
              <a:rPr lang="ru-RU" sz="1500" dirty="0" smtClean="0">
                <a:solidFill>
                  <a:schemeClr val="tx2"/>
                </a:solidFill>
                <a:latin typeface="Times New Roman" pitchFamily="18" charset="0"/>
                <a:cs typeface="Times New Roman" pitchFamily="18" charset="0"/>
              </a:rPr>
              <a:t>4. Сообщение об ограничении распространения среди детей посредством радиовещания информационной продукции, содержащей негативную информацию, содержит в себе звуковое текстовое предупреждение:</a:t>
            </a:r>
          </a:p>
          <a:p>
            <a:pPr marL="342900" indent="-342900" algn="just"/>
            <a:r>
              <a:rPr lang="ru-RU" sz="1500" dirty="0" smtClean="0">
                <a:solidFill>
                  <a:schemeClr val="tx2"/>
                </a:solidFill>
                <a:latin typeface="Times New Roman" pitchFamily="18" charset="0"/>
                <a:cs typeface="Times New Roman" pitchFamily="18" charset="0"/>
              </a:rPr>
              <a:t>		применительно к категории информационной продукции для детей, достигших возраста шести лет, - "старше шести лет ";</a:t>
            </a:r>
          </a:p>
          <a:p>
            <a:pPr marL="342900" indent="-342900" algn="just"/>
            <a:r>
              <a:rPr lang="ru-RU" sz="1500" dirty="0" smtClean="0">
                <a:solidFill>
                  <a:schemeClr val="tx2"/>
                </a:solidFill>
                <a:latin typeface="Times New Roman" pitchFamily="18" charset="0"/>
                <a:cs typeface="Times New Roman" pitchFamily="18" charset="0"/>
              </a:rPr>
              <a:t>		применительно к категории информационной продукции для детей, достигших возраста двенадцати лет, - "старше двенадцати лет  ";</a:t>
            </a:r>
          </a:p>
          <a:p>
            <a:pPr marL="342900" indent="-342900" algn="just"/>
            <a:r>
              <a:rPr lang="ru-RU" sz="1500" dirty="0" smtClean="0">
                <a:solidFill>
                  <a:schemeClr val="tx2"/>
                </a:solidFill>
                <a:latin typeface="Times New Roman" pitchFamily="18" charset="0"/>
                <a:cs typeface="Times New Roman" pitchFamily="18" charset="0"/>
              </a:rPr>
              <a:t>		применительно к категории информационной продукции для детей, достигших возраста шестнадцати лет, - "старше шестнадцати лет </a:t>
            </a:r>
            <a:r>
              <a:rPr lang="ru-RU" sz="1500" dirty="0" smtClean="0">
                <a:solidFill>
                  <a:schemeClr val="tx2"/>
                </a:solidFill>
                <a:latin typeface="Times New Roman" pitchFamily="18" charset="0"/>
                <a:cs typeface="Times New Roman" pitchFamily="18" charset="0"/>
              </a:rPr>
              <a:t>";</a:t>
            </a:r>
            <a:endParaRPr lang="ru-RU" sz="1500" dirty="0" smtClean="0">
              <a:solidFill>
                <a:schemeClr val="tx2"/>
              </a:solidFill>
              <a:latin typeface="Times New Roman" pitchFamily="18" charset="0"/>
              <a:cs typeface="Times New Roman" pitchFamily="18" charset="0"/>
            </a:endParaRPr>
          </a:p>
          <a:p>
            <a:pPr marL="342900" indent="-342900" algn="just"/>
            <a:r>
              <a:rPr lang="ru-RU" sz="1500" dirty="0" smtClean="0">
                <a:solidFill>
                  <a:schemeClr val="tx2"/>
                </a:solidFill>
                <a:latin typeface="Times New Roman" pitchFamily="18" charset="0"/>
                <a:cs typeface="Times New Roman" pitchFamily="18" charset="0"/>
              </a:rPr>
              <a:t>		применительно к категории информационной продукции, запрещенной для детей, - "запрещено для </a:t>
            </a:r>
            <a:r>
              <a:rPr lang="ru-RU" sz="1500" dirty="0" smtClean="0">
                <a:solidFill>
                  <a:schemeClr val="tx2"/>
                </a:solidFill>
                <a:latin typeface="Times New Roman" pitchFamily="18" charset="0"/>
                <a:cs typeface="Times New Roman" pitchFamily="18" charset="0"/>
              </a:rPr>
              <a:t>детей".</a:t>
            </a:r>
            <a:endParaRPr lang="ru-RU" sz="1500" dirty="0" smtClean="0">
              <a:solidFill>
                <a:schemeClr val="tx2"/>
              </a:solidFill>
              <a:latin typeface="Times New Roman" pitchFamily="18" charset="0"/>
              <a:cs typeface="Times New Roman" pitchFamily="18" charset="0"/>
            </a:endParaRPr>
          </a:p>
          <a:p>
            <a:pPr marL="342900" indent="-342900" algn="just"/>
            <a:r>
              <a:rPr lang="ru-RU" sz="1500" dirty="0" smtClean="0">
                <a:solidFill>
                  <a:schemeClr val="tx2"/>
                </a:solidFill>
                <a:latin typeface="Times New Roman" pitchFamily="18" charset="0"/>
                <a:cs typeface="Times New Roman" pitchFamily="18" charset="0"/>
              </a:rPr>
              <a:t>5.  При сопровождении сообщением об ограничении распространения среди детей посредством радиовещания информационной продукции, содержащей негативную информацию, такое сообщение не может накладываться на звуковые сообщения, препятствующие восприятию текстового предупреждения.</a:t>
            </a:r>
          </a:p>
          <a:p>
            <a:pPr marL="342900" indent="-342900" algn="just"/>
            <a:r>
              <a:rPr lang="ru-RU" sz="1500" dirty="0" smtClean="0">
                <a:solidFill>
                  <a:schemeClr val="tx2"/>
                </a:solidFill>
                <a:latin typeface="Times New Roman" pitchFamily="18" charset="0"/>
                <a:cs typeface="Times New Roman" pitchFamily="18" charset="0"/>
              </a:rPr>
              <a:t>6.  Знак информационной продукции, указанный в публикуемых программах радиопередач для конкретной радиопередачи, должен соответствовать возрастной категории, указываемой в звуковом текстовом предупреждении к данной радиопередаче.</a:t>
            </a:r>
          </a:p>
          <a:p>
            <a:pPr marL="342900" indent="-342900" algn="ctr"/>
            <a:endParaRPr lang="ru-RU" sz="150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1.pn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956621" y="3922397"/>
            <a:ext cx="7230758" cy="400110"/>
          </a:xfrm>
          <a:prstGeom prst="rect">
            <a:avLst/>
          </a:prstGeom>
          <a:noFill/>
        </p:spPr>
        <p:txBody>
          <a:bodyPr wrap="square" rtlCol="0">
            <a:spAutoFit/>
          </a:bodyPr>
          <a:lstStyle/>
          <a:p>
            <a:pPr algn="ctr"/>
            <a:r>
              <a:rPr lang="ru-RU" sz="2000" b="1" dirty="0">
                <a:solidFill>
                  <a:srgbClr val="17375E"/>
                </a:solidFill>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xmlns="" val="318183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4" name="Прямоугольник 3"/>
          <p:cNvSpPr/>
          <p:nvPr/>
        </p:nvSpPr>
        <p:spPr>
          <a:xfrm>
            <a:off x="683568" y="1305342"/>
            <a:ext cx="8064896" cy="4247317"/>
          </a:xfrm>
          <a:prstGeom prst="rect">
            <a:avLst/>
          </a:prstGeom>
        </p:spPr>
        <p:txBody>
          <a:bodyPr wrap="square">
            <a:spAutoFit/>
          </a:bodyPr>
          <a:lstStyle/>
          <a:p>
            <a:pPr algn="just"/>
            <a:r>
              <a:rPr lang="ru-RU" dirty="0" smtClean="0">
                <a:solidFill>
                  <a:schemeClr val="tx2"/>
                </a:solidFill>
              </a:rPr>
              <a:t>        В ст. 5 Федерального закона №436 закреплены </a:t>
            </a:r>
            <a:r>
              <a:rPr lang="ru-RU" b="1" dirty="0" smtClean="0">
                <a:solidFill>
                  <a:schemeClr val="tx2"/>
                </a:solidFill>
              </a:rPr>
              <a:t>виды информации, причиняющей вред здоровью и (или) развитию детей. </a:t>
            </a:r>
          </a:p>
          <a:p>
            <a:pPr algn="just"/>
            <a:endParaRPr lang="ru-RU" b="1" dirty="0" smtClean="0">
              <a:solidFill>
                <a:schemeClr val="tx2"/>
              </a:solidFill>
            </a:endParaRPr>
          </a:p>
          <a:p>
            <a:pPr algn="just"/>
            <a:r>
              <a:rPr lang="ru-RU" dirty="0" smtClean="0">
                <a:solidFill>
                  <a:schemeClr val="tx2"/>
                </a:solidFill>
              </a:rPr>
              <a:t>        К информации, причиняющей вред здоровью и (или) развитию детей, относится:</a:t>
            </a:r>
          </a:p>
          <a:p>
            <a:pPr marL="342900" indent="-342900" algn="just">
              <a:buFont typeface="+mj-lt"/>
              <a:buAutoNum type="arabicParenR"/>
            </a:pPr>
            <a:r>
              <a:rPr lang="ru-RU" dirty="0" smtClean="0">
                <a:solidFill>
                  <a:schemeClr val="tx2"/>
                </a:solidFill>
              </a:rPr>
              <a:t>информация, предусмотренная </a:t>
            </a:r>
            <a:r>
              <a:rPr lang="ru-RU" dirty="0" smtClean="0">
                <a:solidFill>
                  <a:schemeClr val="tx2"/>
                </a:solidFill>
                <a:hlinkClick r:id="rId4"/>
              </a:rPr>
              <a:t>частью 2 настоящей статьи и запрещенная для распространения среди детей;</a:t>
            </a:r>
            <a:endParaRPr lang="ru-RU" dirty="0" smtClean="0">
              <a:solidFill>
                <a:schemeClr val="tx2"/>
              </a:solidFill>
            </a:endParaRPr>
          </a:p>
          <a:p>
            <a:pPr marL="342900" indent="-342900" algn="just">
              <a:buFont typeface="+mj-lt"/>
              <a:buAutoNum type="arabicParenR"/>
            </a:pPr>
            <a:r>
              <a:rPr lang="ru-RU" dirty="0" smtClean="0">
                <a:solidFill>
                  <a:schemeClr val="tx2"/>
                </a:solidFill>
              </a:rPr>
              <a:t>информация, которая предусмотрена </a:t>
            </a:r>
            <a:r>
              <a:rPr lang="ru-RU" dirty="0" smtClean="0">
                <a:solidFill>
                  <a:schemeClr val="tx2"/>
                </a:solidFill>
                <a:hlinkClick r:id="rId5"/>
              </a:rPr>
              <a:t>частью 3 настоящей статьи с учетом положений </a:t>
            </a:r>
            <a:r>
              <a:rPr lang="ru-RU" dirty="0" smtClean="0">
                <a:solidFill>
                  <a:schemeClr val="tx2"/>
                </a:solidFill>
                <a:hlinkClick r:id="rId6"/>
              </a:rPr>
              <a:t>статей 7 - </a:t>
            </a:r>
            <a:r>
              <a:rPr lang="ru-RU" dirty="0" smtClean="0">
                <a:solidFill>
                  <a:schemeClr val="tx2"/>
                </a:solidFill>
                <a:hlinkClick r:id="rId7"/>
              </a:rPr>
              <a:t>10 настоящего Федерального закона и распространение которой среди детей определенных возрастных категорий ограничено.</a:t>
            </a:r>
          </a:p>
          <a:p>
            <a:pPr algn="just"/>
            <a:endParaRPr lang="ru-RU" dirty="0" smtClean="0">
              <a:solidFill>
                <a:schemeClr val="tx2"/>
              </a:solidFill>
            </a:endParaRPr>
          </a:p>
          <a:p>
            <a:pPr algn="just"/>
            <a:endParaRPr lang="ru-RU" dirty="0" smtClean="0">
              <a:solidFill>
                <a:schemeClr val="tx2"/>
              </a:solidFill>
            </a:endParaRPr>
          </a:p>
          <a:p>
            <a:pPr algn="just"/>
            <a:endParaRPr lang="ru-RU" b="1" dirty="0" smtClean="0">
              <a:solidFill>
                <a:schemeClr val="tx2"/>
              </a:solidFill>
            </a:endParaRPr>
          </a:p>
          <a:p>
            <a:r>
              <a:rPr lang="ru-RU" dirty="0" smtClean="0"/>
              <a:t>   </a:t>
            </a: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755576" y="620688"/>
            <a:ext cx="7992888" cy="5539978"/>
          </a:xfrm>
          <a:prstGeom prst="rect">
            <a:avLst/>
          </a:prstGeom>
        </p:spPr>
        <p:txBody>
          <a:bodyPr wrap="square">
            <a:spAutoFit/>
          </a:bodyPr>
          <a:lstStyle/>
          <a:p>
            <a:pPr algn="ctr"/>
            <a:r>
              <a:rPr lang="ru-RU" b="1" dirty="0" smtClean="0">
                <a:solidFill>
                  <a:schemeClr val="tx2"/>
                </a:solidFill>
              </a:rPr>
              <a:t>К информации, запрещенной для распространения среди детей, относится информация:</a:t>
            </a:r>
          </a:p>
          <a:p>
            <a:pPr algn="just"/>
            <a:endParaRPr lang="ru-RU" sz="1500" b="1" dirty="0" smtClean="0">
              <a:solidFill>
                <a:schemeClr val="tx2"/>
              </a:solidFill>
            </a:endParaRPr>
          </a:p>
          <a:p>
            <a:pPr marL="342900" indent="-342900" algn="just">
              <a:buFont typeface="+mj-lt"/>
              <a:buAutoNum type="arabicParenR"/>
            </a:pPr>
            <a:r>
              <a:rPr lang="ru-RU" sz="1500" dirty="0" smtClean="0">
                <a:solidFill>
                  <a:schemeClr val="tx2"/>
                </a:solidFill>
              </a:rPr>
              <a:t> побуждающая детей к совершению действий, представляющих угрозу их жизни и (или) здоровью, в том числе к причинению вреда своему здоровью, самоубийству;</a:t>
            </a:r>
          </a:p>
          <a:p>
            <a:pPr marL="342900" indent="-342900" algn="just">
              <a:buFont typeface="+mj-lt"/>
              <a:buAutoNum type="arabicParenR"/>
            </a:pPr>
            <a:r>
              <a:rPr lang="ru-RU" sz="1500" dirty="0" smtClean="0">
                <a:solidFill>
                  <a:schemeClr val="tx2"/>
                </a:solidFill>
              </a:rPr>
              <a:t>способная вызвать у детей желание употребить наркотические средства, психотропные и (или) одурманивающие вещества, табачные изделия, алкогольную и спиртосодержащую продукцию, принять участие в азартных играх, заниматься проституцией, бродяжничеством или попрошайничеством;</a:t>
            </a:r>
          </a:p>
          <a:p>
            <a:pPr marL="342900" indent="-342900" algn="just">
              <a:buFont typeface="+mj-lt"/>
              <a:buAutoNum type="arabicParenR"/>
            </a:pPr>
            <a:r>
              <a:rPr lang="ru-RU" sz="1500" dirty="0" smtClean="0">
                <a:solidFill>
                  <a:schemeClr val="tx2"/>
                </a:solidFill>
              </a:rPr>
              <a:t>обосновывающая или оправдывающая допустимость насилия и (или) жестокости либо побуждающая осуществлять насильственные действия по отношению к людям или животным, за исключением случаев, предусмотренных настоящим Федеральным законом;</a:t>
            </a:r>
          </a:p>
          <a:p>
            <a:pPr marL="342900" indent="-342900" algn="just">
              <a:buFont typeface="+mj-lt"/>
              <a:buAutoNum type="arabicParenR"/>
            </a:pPr>
            <a:r>
              <a:rPr lang="ru-RU" sz="1500" dirty="0" smtClean="0">
                <a:solidFill>
                  <a:schemeClr val="tx2"/>
                </a:solidFill>
              </a:rPr>
              <a:t>отрицающая семейные ценности, пропагандирующая нетрадиционные сексуальные отношения и формирующая неуважение к родителям и (или) другим членам семьи;</a:t>
            </a:r>
          </a:p>
          <a:p>
            <a:pPr marL="342900" indent="-342900" algn="just">
              <a:buFont typeface="+mj-lt"/>
              <a:buAutoNum type="arabicParenR"/>
            </a:pPr>
            <a:r>
              <a:rPr lang="ru-RU" sz="1500" dirty="0" smtClean="0">
                <a:solidFill>
                  <a:schemeClr val="tx2"/>
                </a:solidFill>
              </a:rPr>
              <a:t>оправдывающая противоправное поведение;</a:t>
            </a:r>
          </a:p>
          <a:p>
            <a:pPr marL="342900" indent="-342900" algn="just">
              <a:buFont typeface="+mj-lt"/>
              <a:buAutoNum type="arabicParenR"/>
            </a:pPr>
            <a:r>
              <a:rPr lang="ru-RU" sz="1500" dirty="0" smtClean="0">
                <a:solidFill>
                  <a:schemeClr val="tx2"/>
                </a:solidFill>
              </a:rPr>
              <a:t>содержащая нецензурную брань;</a:t>
            </a:r>
          </a:p>
          <a:p>
            <a:pPr marL="342900" indent="-342900" algn="just">
              <a:buFont typeface="+mj-lt"/>
              <a:buAutoNum type="arabicParenR"/>
            </a:pPr>
            <a:r>
              <a:rPr lang="ru-RU" sz="1500" dirty="0" smtClean="0">
                <a:solidFill>
                  <a:schemeClr val="tx2"/>
                </a:solidFill>
              </a:rPr>
              <a:t>содержащая информацию порнографического характера;</a:t>
            </a:r>
          </a:p>
          <a:p>
            <a:pPr marL="342900" indent="-342900" algn="just">
              <a:buFont typeface="+mj-lt"/>
              <a:buAutoNum type="arabicParenR"/>
            </a:pPr>
            <a:r>
              <a:rPr lang="ru-RU" sz="1500" dirty="0" smtClean="0">
                <a:solidFill>
                  <a:schemeClr val="tx2"/>
                </a:solidFill>
              </a:rPr>
              <a:t>о несовершеннолетнем, пострадавшем в результате противоправных действий (бездействия), включая фамилии, имена, отчества, фото- и видеоизображения такого несовершеннолетнего, его родителей и иных законных представителей, дату рождения такого несовершеннолетнего, аудиозапись его голоса, место его жительства или место временного пребывания, место его учебы или работы, иную информацию, позволяющую прямо или косвенно установить личность такого несовершеннолетнего.</a:t>
            </a: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908720"/>
            <a:ext cx="7992888" cy="4524315"/>
          </a:xfrm>
          <a:prstGeom prst="rect">
            <a:avLst/>
          </a:prstGeom>
        </p:spPr>
        <p:txBody>
          <a:bodyPr wrap="square">
            <a:spAutoFit/>
          </a:bodyPr>
          <a:lstStyle/>
          <a:p>
            <a:pPr algn="ctr"/>
            <a:endParaRPr lang="ru-RU" b="1" dirty="0" smtClean="0">
              <a:solidFill>
                <a:schemeClr val="tx2"/>
              </a:solidFill>
            </a:endParaRPr>
          </a:p>
          <a:p>
            <a:pPr algn="ctr"/>
            <a:r>
              <a:rPr lang="ru-RU" b="1" dirty="0" smtClean="0">
                <a:solidFill>
                  <a:schemeClr val="tx2"/>
                </a:solidFill>
              </a:rPr>
              <a:t> К информации, распространение которой среди детей определенных возрастных категорий ограничено, относится информация:</a:t>
            </a:r>
          </a:p>
          <a:p>
            <a:pPr algn="ctr"/>
            <a:endParaRPr lang="ru-RU" b="1" dirty="0" smtClean="0">
              <a:solidFill>
                <a:schemeClr val="tx2"/>
              </a:solidFill>
            </a:endParaRPr>
          </a:p>
          <a:p>
            <a:pPr marL="342900" indent="-342900" algn="just">
              <a:buFont typeface="+mj-lt"/>
              <a:buAutoNum type="arabicParenR"/>
            </a:pPr>
            <a:r>
              <a:rPr lang="ru-RU" dirty="0" smtClean="0">
                <a:solidFill>
                  <a:schemeClr val="tx2"/>
                </a:solidFill>
              </a:rPr>
              <a:t>представляемая в виде изображения или описания жестокости, физического и (или) психического насилия, преступления или иного антиобщественного действия;</a:t>
            </a:r>
          </a:p>
          <a:p>
            <a:pPr marL="342900" indent="-342900" algn="just">
              <a:buFont typeface="+mj-lt"/>
              <a:buAutoNum type="arabicParenR"/>
            </a:pPr>
            <a:r>
              <a:rPr lang="ru-RU" dirty="0" smtClean="0">
                <a:solidFill>
                  <a:schemeClr val="tx2"/>
                </a:solidFill>
              </a:rPr>
              <a:t>вызывающая у детей страх, ужас или панику, в том числе представляемая в виде изображения или описания в унижающей человеческое достоинство форме ненасильственной смерти, заболевания, самоубийства, несчастного случая, аварии или катастрофы и (или) их последствий;</a:t>
            </a:r>
          </a:p>
          <a:p>
            <a:pPr marL="342900" indent="-342900" algn="just">
              <a:buFont typeface="+mj-lt"/>
              <a:buAutoNum type="arabicParenR"/>
            </a:pPr>
            <a:r>
              <a:rPr lang="ru-RU" dirty="0" smtClean="0">
                <a:solidFill>
                  <a:schemeClr val="tx2"/>
                </a:solidFill>
              </a:rPr>
              <a:t>представляемая в виде изображения или описания половых отношений между мужчиной и женщиной;</a:t>
            </a:r>
          </a:p>
          <a:p>
            <a:pPr marL="342900" indent="-342900" algn="just">
              <a:buFont typeface="+mj-lt"/>
              <a:buAutoNum type="arabicParenR"/>
            </a:pPr>
            <a:r>
              <a:rPr lang="ru-RU" dirty="0" smtClean="0">
                <a:solidFill>
                  <a:schemeClr val="tx2"/>
                </a:solidFill>
              </a:rPr>
              <a:t>содержащая бранные слова и выражения, не относящиеся к нецензурной брани.</a:t>
            </a:r>
          </a:p>
          <a:p>
            <a:pPr algn="ct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548680"/>
            <a:ext cx="7992888" cy="7848302"/>
          </a:xfrm>
          <a:prstGeom prst="rect">
            <a:avLst/>
          </a:prstGeom>
        </p:spPr>
        <p:txBody>
          <a:bodyPr wrap="square">
            <a:spAutoFit/>
          </a:bodyPr>
          <a:lstStyle/>
          <a:p>
            <a:pPr algn="ctr"/>
            <a:endParaRPr lang="ru-RU" b="1" dirty="0" smtClean="0">
              <a:solidFill>
                <a:schemeClr val="tx2"/>
              </a:solidFill>
            </a:endParaRPr>
          </a:p>
          <a:p>
            <a:pPr algn="ctr"/>
            <a:r>
              <a:rPr lang="ru-RU" b="1" dirty="0" smtClean="0">
                <a:solidFill>
                  <a:schemeClr val="tx2"/>
                </a:solidFill>
              </a:rPr>
              <a:t> Осуществление классификации информационной продукции</a:t>
            </a:r>
          </a:p>
          <a:p>
            <a:pPr algn="ctr"/>
            <a:endParaRPr lang="ru-RU" b="1" dirty="0" smtClean="0">
              <a:solidFill>
                <a:schemeClr val="tx2"/>
              </a:solidFill>
            </a:endParaRPr>
          </a:p>
          <a:p>
            <a:pPr algn="just"/>
            <a:r>
              <a:rPr lang="ru-RU" dirty="0" smtClean="0">
                <a:solidFill>
                  <a:schemeClr val="tx2"/>
                </a:solidFill>
              </a:rPr>
              <a:t>               Классификация информационной продукции осуществляется ее производителями и (или) распространителями самостоятельно (в том числе с участием эксперта, экспертов и (или) экспертных организаций, отвечающих требованиям </a:t>
            </a:r>
            <a:r>
              <a:rPr lang="ru-RU" dirty="0" smtClean="0">
                <a:solidFill>
                  <a:schemeClr val="tx2"/>
                </a:solidFill>
                <a:hlinkClick r:id="rId4"/>
              </a:rPr>
              <a:t>статьи 17 настоящего Федерального закона) до начала ее оборота на территории Российской Федерации.</a:t>
            </a:r>
          </a:p>
          <a:p>
            <a:pPr algn="just"/>
            <a:endParaRPr lang="ru-RU" dirty="0" smtClean="0">
              <a:solidFill>
                <a:schemeClr val="tx2"/>
              </a:solidFill>
              <a:hlinkClick r:id="rId4"/>
            </a:endParaRPr>
          </a:p>
          <a:p>
            <a:pPr algn="just"/>
            <a:r>
              <a:rPr lang="ru-RU" dirty="0" smtClean="0">
                <a:solidFill>
                  <a:schemeClr val="tx2"/>
                </a:solidFill>
              </a:rPr>
              <a:t>	При проведении исследований в целях классификации информационной продукции оценке подлежат:</a:t>
            </a:r>
          </a:p>
          <a:p>
            <a:pPr marL="342900" indent="-342900" algn="just">
              <a:buFont typeface="+mj-lt"/>
              <a:buAutoNum type="arabicParenR"/>
            </a:pPr>
            <a:r>
              <a:rPr lang="ru-RU" dirty="0" smtClean="0">
                <a:solidFill>
                  <a:schemeClr val="tx2"/>
                </a:solidFill>
              </a:rPr>
              <a:t>ее тематика, жанр, содержание и художественное оформление;</a:t>
            </a:r>
          </a:p>
          <a:p>
            <a:pPr marL="342900" indent="-342900" algn="just">
              <a:buFont typeface="+mj-lt"/>
              <a:buAutoNum type="arabicParenR"/>
            </a:pPr>
            <a:r>
              <a:rPr lang="ru-RU" dirty="0" smtClean="0">
                <a:solidFill>
                  <a:schemeClr val="tx2"/>
                </a:solidFill>
              </a:rPr>
              <a:t>особенности восприятия содержащейся в ней информации детьми определенной возрастной категории;</a:t>
            </a:r>
          </a:p>
          <a:p>
            <a:pPr marL="342900" indent="-342900" algn="just">
              <a:buFont typeface="+mj-lt"/>
              <a:buAutoNum type="arabicParenR"/>
            </a:pPr>
            <a:r>
              <a:rPr lang="ru-RU" dirty="0" smtClean="0">
                <a:solidFill>
                  <a:schemeClr val="tx2"/>
                </a:solidFill>
              </a:rPr>
              <a:t>вероятность причинения содержащейся в ней информацией вреда здоровью и (или) развитию детей.</a:t>
            </a:r>
          </a:p>
          <a:p>
            <a:pPr marL="342900" indent="-342900" algn="just">
              <a:buFont typeface="+mj-lt"/>
              <a:buAutoNum type="arabicParenR"/>
            </a:pPr>
            <a:endParaRPr lang="ru-RU" dirty="0" smtClean="0">
              <a:solidFill>
                <a:schemeClr val="tx2"/>
              </a:solidFill>
            </a:endParaRPr>
          </a:p>
          <a:p>
            <a:pPr marL="342900" indent="-342900" algn="just">
              <a:buFont typeface="+mj-lt"/>
              <a:buAutoNum type="arabicParenR"/>
            </a:pPr>
            <a:endParaRPr lang="ru-RU" dirty="0" smtClean="0">
              <a:solidFill>
                <a:schemeClr val="tx2"/>
              </a:solidFill>
            </a:endParaRPr>
          </a:p>
          <a:p>
            <a:pPr marL="342900" indent="-342900" algn="just"/>
            <a:endParaRPr lang="ru-RU" dirty="0" smtClean="0">
              <a:solidFill>
                <a:schemeClr val="tx2"/>
              </a:solidFill>
            </a:endParaRPr>
          </a:p>
          <a:p>
            <a:pPr marL="342900" indent="-342900" algn="just"/>
            <a:endParaRPr lang="ru-RU" dirty="0" smtClean="0">
              <a:solidFill>
                <a:schemeClr val="tx2"/>
              </a:solidFill>
            </a:endParaRPr>
          </a:p>
          <a:p>
            <a:pPr algn="just"/>
            <a:endParaRPr lang="ru-RU" dirty="0" smtClean="0"/>
          </a:p>
          <a:p>
            <a:pPr algn="just"/>
            <a:endParaRPr lang="ru-RU" dirty="0" smtClean="0"/>
          </a:p>
          <a:p>
            <a:pPr algn="just"/>
            <a:endParaRPr lang="ru-RU" dirty="0" smtClean="0"/>
          </a:p>
          <a:p>
            <a:pPr algn="just"/>
            <a:endParaRPr lang="ru-RU" dirty="0" smtClean="0">
              <a:hlinkClick r:id="rId4"/>
            </a:endParaRPr>
          </a:p>
          <a:p>
            <a:pPr algn="ctr"/>
            <a:endParaRPr lang="ru-RU" b="1" dirty="0" smtClean="0">
              <a:solidFill>
                <a:schemeClr val="tx2"/>
              </a:solidFill>
            </a:endParaRPr>
          </a:p>
          <a:p>
            <a:pPr algn="ctr"/>
            <a:endParaRPr lang="ru-RU" b="1" dirty="0" smtClean="0">
              <a:solidFill>
                <a:schemeClr val="tx2"/>
              </a:solidFill>
            </a:endParaRPr>
          </a:p>
          <a:p>
            <a:pPr algn="ctr"/>
            <a:endParaRPr lang="ru-RU" b="1" dirty="0" smtClean="0">
              <a:solidFill>
                <a:schemeClr val="tx2"/>
              </a:solidFill>
            </a:endParaRPr>
          </a:p>
          <a:p>
            <a:pPr algn="ct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548680"/>
            <a:ext cx="7992888" cy="4524315"/>
          </a:xfrm>
          <a:prstGeom prst="rect">
            <a:avLst/>
          </a:prstGeom>
        </p:spPr>
        <p:txBody>
          <a:bodyPr wrap="square">
            <a:spAutoFit/>
          </a:bodyPr>
          <a:lstStyle/>
          <a:p>
            <a:pPr algn="ctr"/>
            <a:endParaRPr lang="ru-RU" b="1" dirty="0" smtClean="0">
              <a:solidFill>
                <a:schemeClr val="tx2"/>
              </a:solidFill>
            </a:endParaRPr>
          </a:p>
          <a:p>
            <a:pPr marL="342900" indent="-342900" algn="ctr"/>
            <a:r>
              <a:rPr lang="ru-RU" dirty="0" smtClean="0"/>
              <a:t>	</a:t>
            </a:r>
            <a:r>
              <a:rPr lang="ru-RU" dirty="0" smtClean="0">
                <a:solidFill>
                  <a:schemeClr val="tx2"/>
                </a:solidFill>
              </a:rPr>
              <a:t> </a:t>
            </a:r>
            <a:r>
              <a:rPr lang="ru-RU" b="1" dirty="0" smtClean="0">
                <a:solidFill>
                  <a:schemeClr val="tx2"/>
                </a:solidFill>
              </a:rPr>
              <a:t>Классификация информационной продукции осуществляется в соответствии с требованиями настоящего Федерального закона по следующим категориям информационной продукции:</a:t>
            </a:r>
          </a:p>
          <a:p>
            <a:pPr marL="342900" indent="-342900" algn="ctr"/>
            <a:endParaRPr lang="ru-RU" dirty="0" smtClean="0">
              <a:solidFill>
                <a:schemeClr val="tx2"/>
              </a:solidFill>
            </a:endParaRPr>
          </a:p>
          <a:p>
            <a:pPr marL="342900" indent="-342900" algn="just">
              <a:buFont typeface="+mj-lt"/>
              <a:buAutoNum type="arabicParenR"/>
            </a:pPr>
            <a:r>
              <a:rPr lang="ru-RU" dirty="0" smtClean="0">
                <a:solidFill>
                  <a:schemeClr val="tx2"/>
                </a:solidFill>
              </a:rPr>
              <a:t>информационная продукция для детей, не достигших возраста шести лет (Статья 7 №436-ФЗ) ; </a:t>
            </a:r>
          </a:p>
          <a:p>
            <a:pPr marL="342900" indent="-342900" algn="just">
              <a:buFont typeface="+mj-lt"/>
              <a:buAutoNum type="arabicParenR"/>
            </a:pPr>
            <a:r>
              <a:rPr lang="ru-RU" dirty="0" smtClean="0">
                <a:solidFill>
                  <a:schemeClr val="tx2"/>
                </a:solidFill>
              </a:rPr>
              <a:t>информационная продукция для детей, достигших возраста шести лет (Статья 8 №436-ФЗ) ; </a:t>
            </a:r>
          </a:p>
          <a:p>
            <a:pPr marL="342900" indent="-342900" algn="just">
              <a:buFont typeface="+mj-lt"/>
              <a:buAutoNum type="arabicParenR"/>
            </a:pPr>
            <a:r>
              <a:rPr lang="ru-RU" dirty="0" smtClean="0">
                <a:solidFill>
                  <a:schemeClr val="tx2"/>
                </a:solidFill>
              </a:rPr>
              <a:t> информационная продукция для детей, достигших возраста двенадцати лет (Статья 9 №436-ФЗ) ; </a:t>
            </a:r>
          </a:p>
          <a:p>
            <a:pPr marL="342900" indent="-342900" algn="just">
              <a:buFont typeface="+mj-lt"/>
              <a:buAutoNum type="arabicParenR"/>
            </a:pPr>
            <a:r>
              <a:rPr lang="ru-RU" dirty="0" smtClean="0">
                <a:solidFill>
                  <a:schemeClr val="tx2"/>
                </a:solidFill>
              </a:rPr>
              <a:t> информационная продукция для детей, достигших возраста шестнадцати лет (Статья 10 №436-ФЗ) ; </a:t>
            </a:r>
          </a:p>
          <a:p>
            <a:pPr marL="342900" indent="-342900" algn="just">
              <a:buFont typeface="+mj-lt"/>
              <a:buAutoNum type="arabicParenR"/>
            </a:pPr>
            <a:r>
              <a:rPr lang="ru-RU" dirty="0" smtClean="0">
                <a:solidFill>
                  <a:schemeClr val="tx2"/>
                </a:solidFill>
              </a:rPr>
              <a:t> информационная продукция, запрещенная для детей (информационная продукция, содержащая информацию, предусмотренную </a:t>
            </a:r>
            <a:r>
              <a:rPr lang="ru-RU" dirty="0" smtClean="0">
                <a:solidFill>
                  <a:schemeClr val="tx2"/>
                </a:solidFill>
                <a:hlinkClick r:id="rId4"/>
              </a:rPr>
              <a:t>частью 2 статьи 5 настоящего Федерального закона).</a:t>
            </a: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692696"/>
            <a:ext cx="7992888" cy="5632311"/>
          </a:xfrm>
          <a:prstGeom prst="rect">
            <a:avLst/>
          </a:prstGeom>
        </p:spPr>
        <p:txBody>
          <a:bodyPr wrap="square">
            <a:spAutoFit/>
          </a:bodyPr>
          <a:lstStyle/>
          <a:p>
            <a:pPr algn="just">
              <a:buFont typeface="Arial" pitchFamily="34" charset="0"/>
              <a:buChar char="•"/>
            </a:pPr>
            <a:r>
              <a:rPr lang="ru-RU" dirty="0" smtClean="0">
                <a:solidFill>
                  <a:schemeClr val="tx2"/>
                </a:solidFill>
              </a:rPr>
              <a:t> Классификация информационной продукции, предназначенной и (или) используемой для обучения и воспитания детей в организациях, осуществляющих образовательную деятельность по реализации основных общеобразовательных программ, образовательных программ среднего профессионального образования, дополнительных общеобразовательных программ, осуществляется в соответствии с настоящим Федеральным законом и законодательством об образовании.</a:t>
            </a:r>
          </a:p>
          <a:p>
            <a:pPr algn="just"/>
            <a:endParaRPr lang="ru-RU" dirty="0" smtClean="0">
              <a:solidFill>
                <a:schemeClr val="tx2"/>
              </a:solidFill>
            </a:endParaRPr>
          </a:p>
          <a:p>
            <a:pPr algn="just">
              <a:buFont typeface="Arial" pitchFamily="34" charset="0"/>
              <a:buChar char="•"/>
            </a:pPr>
            <a:r>
              <a:rPr lang="ru-RU" dirty="0" smtClean="0">
                <a:solidFill>
                  <a:schemeClr val="tx2"/>
                </a:solidFill>
              </a:rPr>
              <a:t> Классификация фильмов осуществляется в соответствии с требованиями настоящего Федерального закона и законодательства Российской Федерации о государственной поддержке кинематографии.</a:t>
            </a:r>
          </a:p>
          <a:p>
            <a:pPr algn="just"/>
            <a:endParaRPr lang="ru-RU" dirty="0" smtClean="0">
              <a:solidFill>
                <a:schemeClr val="tx2"/>
              </a:solidFill>
            </a:endParaRPr>
          </a:p>
          <a:p>
            <a:pPr algn="just">
              <a:buFont typeface="Arial" pitchFamily="34" charset="0"/>
              <a:buChar char="•"/>
            </a:pPr>
            <a:r>
              <a:rPr lang="ru-RU" dirty="0" smtClean="0">
                <a:solidFill>
                  <a:schemeClr val="tx2"/>
                </a:solidFill>
              </a:rPr>
              <a:t> Сведения, полученные в результате классификации информационной продукции, указываются ее производителем или распространителем в сопроводительных документах на информационную продукцию и являются основанием для размещения на ней знака информационной продукции и для ее оборота на территории Российской Федерации.</a:t>
            </a:r>
          </a:p>
          <a:p>
            <a:pPr algn="just">
              <a:buFont typeface="Arial" pitchFamily="34" charset="0"/>
              <a:buChar char="•"/>
            </a:pPr>
            <a:endParaRPr lang="ru-RU" dirty="0" smtClean="0"/>
          </a:p>
          <a:p>
            <a:pPr algn="just">
              <a:buFont typeface="Arial" pitchFamily="34" charset="0"/>
              <a:buChar char="•"/>
            </a:pPr>
            <a:endParaRPr lang="ru-RU" dirty="0" smtClean="0">
              <a:solidFill>
                <a:schemeClr val="tx2"/>
              </a:solidFill>
            </a:endParaRPr>
          </a:p>
          <a:p>
            <a:pPr algn="ctr">
              <a:buFont typeface="Arial" pitchFamily="34" charset="0"/>
              <a:buChar char="•"/>
            </a:pPr>
            <a:endParaRPr lang="ru-RU"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2.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827584" y="692696"/>
            <a:ext cx="7992888" cy="3724096"/>
          </a:xfrm>
          <a:prstGeom prst="rect">
            <a:avLst/>
          </a:prstGeom>
        </p:spPr>
        <p:txBody>
          <a:bodyPr wrap="square">
            <a:spAutoFit/>
          </a:bodyPr>
          <a:lstStyle/>
          <a:p>
            <a:pPr algn="ctr"/>
            <a:r>
              <a:rPr lang="ru-RU" b="1" dirty="0" smtClean="0">
                <a:solidFill>
                  <a:schemeClr val="tx2"/>
                </a:solidFill>
              </a:rPr>
              <a:t>Общие требования к обороту информационной продукции</a:t>
            </a:r>
          </a:p>
          <a:p>
            <a:pPr algn="ctr"/>
            <a:endParaRPr lang="ru-RU" b="1" dirty="0" smtClean="0">
              <a:solidFill>
                <a:schemeClr val="tx2"/>
              </a:solidFill>
            </a:endParaRPr>
          </a:p>
          <a:p>
            <a:pPr marL="342900" indent="-342900" algn="just">
              <a:buFont typeface="+mj-lt"/>
              <a:buAutoNum type="arabicPeriod"/>
            </a:pPr>
            <a:r>
              <a:rPr lang="ru-RU" sz="1500" dirty="0" smtClean="0">
                <a:solidFill>
                  <a:schemeClr val="tx2"/>
                </a:solidFill>
              </a:rPr>
              <a:t>Оборот информационной продукции, содержащей информацию, предусмотренную </a:t>
            </a:r>
            <a:r>
              <a:rPr lang="ru-RU" sz="1500" dirty="0" smtClean="0">
                <a:solidFill>
                  <a:schemeClr val="tx2"/>
                </a:solidFill>
                <a:hlinkClick r:id="rId4"/>
              </a:rPr>
              <a:t>частью 2 статьи 5 настоящего Федерального закона, не допускается, за исключением случаев, предусмотренных настоящим Федеральным законом.</a:t>
            </a:r>
          </a:p>
          <a:p>
            <a:pPr marL="342900" indent="-342900" algn="just">
              <a:buFont typeface="+mj-lt"/>
              <a:buAutoNum type="arabicPeriod"/>
            </a:pPr>
            <a:r>
              <a:rPr lang="ru-RU" sz="1500" dirty="0" smtClean="0">
                <a:solidFill>
                  <a:schemeClr val="tx2"/>
                </a:solidFill>
              </a:rPr>
              <a:t>Оборот информационной продукции, содержащей информацию, запрещенную для распространения среди детей в соответствии с частью 2 статьи 5 настоящего Федерального закона, в местах, доступных для детей, не допускается без применения административных и организационных мер, технических и программно-аппаратных средств защиты детей от указанной информации.</a:t>
            </a:r>
          </a:p>
          <a:p>
            <a:pPr marL="342900" indent="-342900" algn="just">
              <a:buFont typeface="+mj-lt"/>
              <a:buAutoNum type="arabicPeriod"/>
            </a:pPr>
            <a:r>
              <a:rPr lang="ru-RU" sz="1500" dirty="0" smtClean="0">
                <a:solidFill>
                  <a:schemeClr val="tx2"/>
                </a:solidFill>
              </a:rPr>
              <a:t>Требования </a:t>
            </a:r>
            <a:r>
              <a:rPr lang="ru-RU" sz="1600" dirty="0" smtClean="0">
                <a:solidFill>
                  <a:schemeClr val="tx2"/>
                </a:solidFill>
              </a:rPr>
              <a:t>к административным и организационным мерам, техническим и программно-аппаратным средствам защиты детей от информации, причиняющей вред их здоровью и (или) развитию, устанавливаются уполномоченным Правительством Российской Федерации федеральным органом исполнительной власти.</a:t>
            </a:r>
            <a:endParaRPr lang="ru-RU" sz="1500" dirty="0" smtClean="0">
              <a:solidFill>
                <a:schemeClr val="tx2"/>
              </a:solidFill>
            </a:endParaRPr>
          </a:p>
        </p:txBody>
      </p:sp>
    </p:spTree>
    <p:extLst>
      <p:ext uri="{BB962C8B-B14F-4D97-AF65-F5344CB8AC3E}">
        <p14:creationId xmlns:p14="http://schemas.microsoft.com/office/powerpoint/2010/main" xmlns="" val="214452964"/>
      </p:ext>
    </p:extLst>
  </p:cSld>
  <p:clrMapOvr>
    <a:masterClrMapping/>
  </p:clrMapOvr>
  <mc:AlternateContent xmlns:mc="http://schemas.openxmlformats.org/markup-compatibility/2006">
    <mc:Choice xmlns:p14="http://schemas.microsoft.com/office/powerpoint/2010/main" xmlns="" Requires="p14">
      <p:transition spd="slow" p14:dur="2000" advTm="2981"/>
    </mc:Choice>
    <mc:Fallback>
      <p:transition spd="slow" advTm="2981"/>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2072</Words>
  <Application>Microsoft Office PowerPoint</Application>
  <PresentationFormat>Экран (4:3)</PresentationFormat>
  <Paragraphs>165</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UserRKN</dc:creator>
  <cp:lastModifiedBy>UserRKN</cp:lastModifiedBy>
  <cp:revision>29</cp:revision>
  <dcterms:created xsi:type="dcterms:W3CDTF">2018-10-18T13:29:21Z</dcterms:created>
  <dcterms:modified xsi:type="dcterms:W3CDTF">2018-12-18T05:20:59Z</dcterms:modified>
</cp:coreProperties>
</file>