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Статья 11</c:v>
                </c:pt>
                <c:pt idx="1">
                  <c:v>Статья 20</c:v>
                </c:pt>
                <c:pt idx="2">
                  <c:v>Статья 27</c:v>
                </c:pt>
                <c:pt idx="3">
                  <c:v>Статья 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41</c:v>
                </c:pt>
                <c:pt idx="2">
                  <c:v>34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 (01.01-31.10)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Статья 11</c:v>
                </c:pt>
                <c:pt idx="1">
                  <c:v>Статья 20</c:v>
                </c:pt>
                <c:pt idx="2">
                  <c:v>Статья 27</c:v>
                </c:pt>
                <c:pt idx="3">
                  <c:v>Статья 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</c:v>
                </c:pt>
                <c:pt idx="1">
                  <c:v>63</c:v>
                </c:pt>
                <c:pt idx="2">
                  <c:v>26</c:v>
                </c:pt>
                <c:pt idx="3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734976"/>
        <c:axId val="71970176"/>
        <c:axId val="0"/>
      </c:bar3DChart>
      <c:catAx>
        <c:axId val="76734976"/>
        <c:scaling>
          <c:orientation val="minMax"/>
        </c:scaling>
        <c:delete val="0"/>
        <c:axPos val="b"/>
        <c:majorTickMark val="out"/>
        <c:minorTickMark val="none"/>
        <c:tickLblPos val="nextTo"/>
        <c:crossAx val="71970176"/>
        <c:crosses val="autoZero"/>
        <c:auto val="1"/>
        <c:lblAlgn val="ctr"/>
        <c:lblOffset val="100"/>
        <c:noMultiLvlLbl val="0"/>
      </c:catAx>
      <c:valAx>
        <c:axId val="7197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734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Статистика нарушений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п.1</c:v>
                </c:pt>
                <c:pt idx="1">
                  <c:v>п.2</c:v>
                </c:pt>
                <c:pt idx="2">
                  <c:v>п.3</c:v>
                </c:pt>
                <c:pt idx="3">
                  <c:v>п.4</c:v>
                </c:pt>
                <c:pt idx="4">
                  <c:v>п.5</c:v>
                </c:pt>
                <c:pt idx="5">
                  <c:v>п.6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4</c:v>
                </c:pt>
                <c:pt idx="2">
                  <c:v>8</c:v>
                </c:pt>
                <c:pt idx="3">
                  <c:v>50</c:v>
                </c:pt>
                <c:pt idx="4">
                  <c:v>26</c:v>
                </c:pt>
                <c:pt idx="5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16957010808432"/>
          <c:y val="0.63760105092794217"/>
          <c:w val="0.18836641072039911"/>
          <c:h val="0.361336950098178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8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93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36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74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24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8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0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08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6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45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C9AB-FA07-49DB-87AA-2F91451D150C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AAF7-513D-4FB1-B362-DCCC863DA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59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4F75B263F494A9D148DF3D03536040D61BE59CCF1DDA563ABCFCD3CE7D3C63A51BF3ABD8130E94B46B99B623CFF204D593B9696FD2168E1h479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ek.rsl.ru/" TargetMode="External"/><Relationship Id="rId2" Type="http://schemas.openxmlformats.org/officeDocument/2006/relationships/hyperlink" Target="http://www.bookchamber.ru/oe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bookchamber.ru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B0F0"/>
                </a:solidFill>
                <a:latin typeface="Constantia" pitchFamily="18" charset="0"/>
              </a:rPr>
              <a:t>Управление Роскомнадзора по Волгоградской области и Республике Калмыкия</a:t>
            </a:r>
            <a:endParaRPr lang="ru-RU" sz="2800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еминар -совещание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13.11.2018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76672"/>
            <a:ext cx="3171825" cy="150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94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Constantia" pitchFamily="18" charset="0"/>
              </a:rPr>
              <a:t>Соблюдение </a:t>
            </a:r>
            <a:r>
              <a:rPr lang="ru-RU" sz="2000" b="1" dirty="0" smtClean="0">
                <a:solidFill>
                  <a:srgbClr val="00B0F0"/>
                </a:solidFill>
                <a:latin typeface="Constantia" pitchFamily="18" charset="0"/>
                <a:cs typeface="Times New Roman" pitchFamily="18" charset="0"/>
              </a:rPr>
              <a:t>ст. 27 Закона Российской Федерации "О средствах массовой информации" от 27.12.1991 № 2124-1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latin typeface="Constantia" pitchFamily="18" charset="0"/>
              </a:rPr>
              <a:t>Каждый </a:t>
            </a:r>
            <a:r>
              <a:rPr lang="ru-RU" b="1" u="sng" dirty="0">
                <a:solidFill>
                  <a:srgbClr val="FF0000"/>
                </a:solidFill>
                <a:latin typeface="Constantia" pitchFamily="18" charset="0"/>
              </a:rPr>
              <a:t>выпуск периодического печатного издания </a:t>
            </a:r>
            <a:r>
              <a:rPr lang="ru-RU" dirty="0">
                <a:latin typeface="Constantia" pitchFamily="18" charset="0"/>
              </a:rPr>
              <a:t>должен содержать следующие выходные данные:</a:t>
            </a:r>
            <a:endParaRPr lang="ru-RU" dirty="0" smtClean="0">
              <a:effectLst/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>
                <a:latin typeface="Constantia" pitchFamily="18" charset="0"/>
              </a:rPr>
              <a:t>наименование (название) издания; (согласно свидетельству/выписке из реестра зарегистрированных </a:t>
            </a:r>
            <a:r>
              <a:rPr lang="ru-RU" dirty="0" err="1">
                <a:latin typeface="Constantia" pitchFamily="18" charset="0"/>
              </a:rPr>
              <a:t>сми</a:t>
            </a:r>
            <a:r>
              <a:rPr lang="ru-RU" dirty="0">
                <a:latin typeface="Constantia" pitchFamily="18" charset="0"/>
              </a:rPr>
              <a:t>)</a:t>
            </a:r>
            <a:endParaRPr lang="ru-RU" dirty="0" smtClean="0">
              <a:effectLst/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учредитель </a:t>
            </a:r>
            <a:r>
              <a:rPr lang="ru-RU" dirty="0">
                <a:latin typeface="Constantia" pitchFamily="18" charset="0"/>
              </a:rPr>
              <a:t>(соучредители);</a:t>
            </a:r>
            <a:endParaRPr lang="ru-RU" dirty="0" smtClean="0">
              <a:effectLst/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фамилия</a:t>
            </a:r>
            <a:r>
              <a:rPr lang="ru-RU" dirty="0">
                <a:latin typeface="Constantia" pitchFamily="18" charset="0"/>
              </a:rPr>
              <a:t>, инициалы главного редактора;</a:t>
            </a:r>
            <a:endParaRPr lang="ru-RU" dirty="0" smtClean="0">
              <a:effectLst/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порядковый </a:t>
            </a:r>
            <a:r>
              <a:rPr lang="ru-RU" dirty="0">
                <a:latin typeface="Constantia" pitchFamily="18" charset="0"/>
              </a:rPr>
              <a:t>номер выпуска и дата его выхода в свет;</a:t>
            </a:r>
            <a:endParaRPr lang="ru-RU" dirty="0" smtClean="0">
              <a:effectLst/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индекс </a:t>
            </a:r>
            <a:r>
              <a:rPr lang="ru-RU" dirty="0">
                <a:latin typeface="Constantia" pitchFamily="18" charset="0"/>
              </a:rPr>
              <a:t>- для изданий, распространяемых через предприятия  </a:t>
            </a:r>
            <a:r>
              <a:rPr lang="ru-RU" dirty="0" smtClean="0">
                <a:latin typeface="Constantia" pitchFamily="18" charset="0"/>
              </a:rPr>
              <a:t>связи</a:t>
            </a:r>
            <a:r>
              <a:rPr lang="ru-RU" dirty="0">
                <a:latin typeface="Constantia" pitchFamily="18" charset="0"/>
              </a:rPr>
              <a:t>;</a:t>
            </a:r>
            <a:endParaRPr lang="ru-RU" dirty="0" smtClean="0">
              <a:effectLst/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>
                <a:latin typeface="Constantia" pitchFamily="18" charset="0"/>
              </a:rPr>
              <a:t>тираж;</a:t>
            </a:r>
            <a:endParaRPr lang="ru-RU" dirty="0" smtClean="0">
              <a:effectLst/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>
                <a:latin typeface="Constantia" pitchFamily="18" charset="0"/>
              </a:rPr>
              <a:t>цена, либо пометка "Свободная цена", либо пометка </a:t>
            </a:r>
            <a:r>
              <a:rPr lang="ru-RU" dirty="0" smtClean="0">
                <a:latin typeface="Constantia" pitchFamily="18" charset="0"/>
              </a:rPr>
              <a:t>"</a:t>
            </a:r>
            <a:r>
              <a:rPr lang="ru-RU" dirty="0">
                <a:latin typeface="Constantia" pitchFamily="18" charset="0"/>
              </a:rPr>
              <a:t>Бесплатно";</a:t>
            </a:r>
            <a:endParaRPr lang="ru-RU" dirty="0" smtClean="0">
              <a:effectLst/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>
                <a:latin typeface="Constantia" pitchFamily="18" charset="0"/>
              </a:rPr>
              <a:t>адреса редакции, издателя, типографии;</a:t>
            </a:r>
            <a:endParaRPr lang="ru-RU" dirty="0" smtClean="0">
              <a:effectLst/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>
                <a:latin typeface="Constantia" pitchFamily="18" charset="0"/>
              </a:rPr>
              <a:t>знак информационной продукции в случаях, предусмотренных Федеральным </a:t>
            </a:r>
            <a:r>
              <a:rPr lang="ru-RU" dirty="0" smtClean="0">
                <a:latin typeface="Constantia" pitchFamily="18" charset="0"/>
              </a:rPr>
              <a:t>законом </a:t>
            </a:r>
            <a:r>
              <a:rPr lang="ru-RU" dirty="0">
                <a:latin typeface="Constantia" pitchFamily="18" charset="0"/>
              </a:rPr>
              <a:t>от 29 декабря 2010 года N 436-ФЗ "О защите детей от информации, причиняющей вред их здоровью и развитию".</a:t>
            </a:r>
            <a:endParaRPr lang="ru-RU" dirty="0" smtClean="0">
              <a:effectLst/>
              <a:latin typeface="Constantia" pitchFamily="18" charset="0"/>
            </a:endParaRPr>
          </a:p>
          <a:p>
            <a:r>
              <a:rPr lang="ru-RU" dirty="0">
                <a:latin typeface="Constantia" pitchFamily="18" charset="0"/>
              </a:rPr>
              <a:t>Зарегистрированное средство массовой информации обязано указывать в выходных данных зарегистрировавший его орган и регистрационный номер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33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ru-RU" sz="1800" b="1" u="sng" dirty="0">
                <a:solidFill>
                  <a:srgbClr val="FF0000"/>
                </a:solidFill>
                <a:latin typeface="Constantia" pitchFamily="18" charset="0"/>
              </a:rPr>
              <a:t>Сетевое издание должно содержать </a:t>
            </a:r>
            <a:r>
              <a:rPr lang="ru-RU" sz="1800" dirty="0">
                <a:latin typeface="Constantia" pitchFamily="18" charset="0"/>
              </a:rPr>
              <a:t>следующие сведения:</a:t>
            </a:r>
          </a:p>
          <a:p>
            <a:pPr lvl="1"/>
            <a:r>
              <a:rPr lang="ru-RU" sz="1400" dirty="0" smtClean="0">
                <a:latin typeface="Constantia" pitchFamily="18" charset="0"/>
              </a:rPr>
              <a:t>наименование </a:t>
            </a:r>
            <a:r>
              <a:rPr lang="ru-RU" sz="1400" dirty="0">
                <a:latin typeface="Constantia" pitchFamily="18" charset="0"/>
              </a:rPr>
              <a:t>(название) </a:t>
            </a:r>
            <a:r>
              <a:rPr lang="ru-RU" sz="1400" dirty="0" smtClean="0">
                <a:latin typeface="Constantia" pitchFamily="18" charset="0"/>
              </a:rPr>
              <a:t>издания</a:t>
            </a:r>
            <a:r>
              <a:rPr lang="ru-RU" sz="1400" dirty="0" smtClean="0"/>
              <a:t> </a:t>
            </a:r>
            <a:r>
              <a:rPr lang="ru-RU" sz="1400" i="1" dirty="0">
                <a:solidFill>
                  <a:srgbClr val="C00000"/>
                </a:solidFill>
                <a:latin typeface="Constantia" pitchFamily="18" charset="0"/>
              </a:rPr>
              <a:t>(</a:t>
            </a:r>
            <a:r>
              <a:rPr lang="ru-RU" sz="1400" i="1" dirty="0" smtClean="0">
                <a:solidFill>
                  <a:srgbClr val="C00000"/>
                </a:solidFill>
                <a:latin typeface="Constantia" pitchFamily="18" charset="0"/>
              </a:rPr>
              <a:t>наименование </a:t>
            </a:r>
            <a:r>
              <a:rPr lang="ru-RU" sz="1400" i="1" dirty="0">
                <a:solidFill>
                  <a:srgbClr val="C00000"/>
                </a:solidFill>
                <a:latin typeface="Constantia" pitchFamily="18" charset="0"/>
              </a:rPr>
              <a:t>(название) средства массовой информации должно полностью соответствовать наименованию (названию), указанному в свидетельстве о государственной регистрации средства массовой </a:t>
            </a:r>
            <a:r>
              <a:rPr lang="ru-RU" sz="1400" i="1" dirty="0" smtClean="0">
                <a:solidFill>
                  <a:srgbClr val="C00000"/>
                </a:solidFill>
                <a:latin typeface="Constantia" pitchFamily="18" charset="0"/>
              </a:rPr>
              <a:t>информации</a:t>
            </a:r>
            <a:r>
              <a:rPr lang="ru-RU" sz="1400" dirty="0" smtClean="0">
                <a:solidFill>
                  <a:srgbClr val="C00000"/>
                </a:solidFill>
                <a:latin typeface="Constantia" pitchFamily="18" charset="0"/>
              </a:rPr>
              <a:t>).</a:t>
            </a:r>
            <a:endParaRPr lang="ru-RU" sz="1400" dirty="0">
              <a:latin typeface="Constantia" pitchFamily="18" charset="0"/>
            </a:endParaRPr>
          </a:p>
          <a:p>
            <a:pPr lvl="1"/>
            <a:r>
              <a:rPr lang="ru-RU" sz="1400" dirty="0" smtClean="0">
                <a:latin typeface="Constantia" pitchFamily="18" charset="0"/>
              </a:rPr>
              <a:t>учредитель </a:t>
            </a:r>
            <a:r>
              <a:rPr lang="ru-RU" sz="1400" dirty="0">
                <a:latin typeface="Constantia" pitchFamily="18" charset="0"/>
              </a:rPr>
              <a:t>(соучредители);</a:t>
            </a:r>
          </a:p>
          <a:p>
            <a:pPr lvl="1"/>
            <a:r>
              <a:rPr lang="ru-RU" sz="1400" dirty="0" smtClean="0">
                <a:latin typeface="Constantia" pitchFamily="18" charset="0"/>
              </a:rPr>
              <a:t>фамилия</a:t>
            </a:r>
            <a:r>
              <a:rPr lang="ru-RU" sz="1400" dirty="0">
                <a:latin typeface="Constantia" pitchFamily="18" charset="0"/>
              </a:rPr>
              <a:t>, инициалы главного редактора;</a:t>
            </a:r>
          </a:p>
          <a:p>
            <a:pPr lvl="1"/>
            <a:r>
              <a:rPr lang="ru-RU" sz="1400" dirty="0" smtClean="0">
                <a:latin typeface="Constantia" pitchFamily="18" charset="0"/>
              </a:rPr>
              <a:t>адрес </a:t>
            </a:r>
            <a:r>
              <a:rPr lang="ru-RU" sz="1400" dirty="0">
                <a:latin typeface="Constantia" pitchFamily="18" charset="0"/>
              </a:rPr>
              <a:t>электронной почты и номер телефона редакции;</a:t>
            </a:r>
          </a:p>
          <a:p>
            <a:pPr lvl="1"/>
            <a:r>
              <a:rPr lang="ru-RU" sz="1400" dirty="0" smtClean="0">
                <a:latin typeface="Constantia" pitchFamily="18" charset="0"/>
              </a:rPr>
              <a:t>знак </a:t>
            </a:r>
            <a:r>
              <a:rPr lang="ru-RU" sz="1400" dirty="0">
                <a:latin typeface="Constantia" pitchFamily="18" charset="0"/>
              </a:rPr>
              <a:t>информационной продукции в случаях, предусмотренных Федеральным </a:t>
            </a:r>
            <a:r>
              <a:rPr lang="ru-RU" sz="1400" dirty="0">
                <a:latin typeface="Constantia" pitchFamily="18" charset="0"/>
                <a:hlinkClick r:id="rId2"/>
              </a:rPr>
              <a:t>законом от 29 декабря 2010 года N 436-ФЗ "О защите детей от информации, причиняющей вред их здоровью и развитию</a:t>
            </a:r>
            <a:r>
              <a:rPr lang="ru-RU" sz="1400" dirty="0" smtClean="0">
                <a:latin typeface="Constantia" pitchFamily="18" charset="0"/>
                <a:hlinkClick r:id="rId2"/>
              </a:rPr>
              <a:t>".</a:t>
            </a:r>
          </a:p>
          <a:p>
            <a:pPr lvl="1"/>
            <a:r>
              <a:rPr lang="ru-RU" sz="1400" dirty="0">
                <a:latin typeface="Constantia" pitchFamily="18" charset="0"/>
              </a:rPr>
              <a:t>з</a:t>
            </a:r>
            <a:r>
              <a:rPr lang="ru-RU" sz="1400" dirty="0" smtClean="0">
                <a:latin typeface="Constantia" pitchFamily="18" charset="0"/>
              </a:rPr>
              <a:t>арегистрированное средство массовой информации обязано указывать в выходных данных зарегистрировавший его орган и регистрационный номер</a:t>
            </a:r>
            <a:r>
              <a:rPr lang="ru-RU" sz="1400" dirty="0" smtClean="0"/>
              <a:t>.</a:t>
            </a:r>
          </a:p>
          <a:p>
            <a:r>
              <a:rPr lang="ru-RU" sz="1400" dirty="0">
                <a:latin typeface="Constantia" pitchFamily="18" charset="0"/>
              </a:rPr>
              <a:t>Действующим законодательством Российской Федерации не установлены какие-либо требования к месту размещения выходных данных.</a:t>
            </a:r>
          </a:p>
          <a:p>
            <a:r>
              <a:rPr lang="ru-RU" sz="1400" dirty="0">
                <a:latin typeface="Constantia" pitchFamily="18" charset="0"/>
              </a:rPr>
              <a:t>Размещение на страницах сетевого издания </a:t>
            </a:r>
            <a:r>
              <a:rPr lang="ru-RU" sz="1400" dirty="0" err="1">
                <a:latin typeface="Constantia" pitchFamily="18" charset="0"/>
              </a:rPr>
              <a:t>web</a:t>
            </a:r>
            <a:r>
              <a:rPr lang="ru-RU" sz="1400" dirty="0">
                <a:latin typeface="Constantia" pitchFamily="18" charset="0"/>
              </a:rPr>
              <a:t>-ссылки на выходные данные средства массовой информации, при переходе по которой открывается файл копии свидетельства о регистрации средства массовой информации, и указанные в копии данные совпадают с информацией, имеющейся в регистрационном деле средства массовой информации, свидетельствует о соблюдении сетевым изданием требований ст. 27 Закона о СМИ.</a:t>
            </a:r>
          </a:p>
          <a:p>
            <a:r>
              <a:rPr lang="ru-RU" sz="1400" dirty="0">
                <a:latin typeface="Constantia" pitchFamily="18" charset="0"/>
              </a:rPr>
              <a:t>Дополнительно сообщаем, что в случае размещения сетевым изданием материалов, подготовленных информационным агентством, они должны сопровождаться его наименованием (названием</a:t>
            </a:r>
            <a:r>
              <a:rPr lang="ru-RU" sz="1400" dirty="0" smtClean="0">
                <a:latin typeface="Constantia" pitchFamily="18" charset="0"/>
              </a:rPr>
              <a:t>).</a:t>
            </a:r>
          </a:p>
          <a:p>
            <a:pPr lvl="1"/>
            <a:endParaRPr lang="ru-RU" sz="1400" dirty="0">
              <a:latin typeface="Constantia" pitchFamily="18" charset="0"/>
              <a:hlinkClick r:id="rId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072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Constantia" pitchFamily="18" charset="0"/>
              </a:rPr>
              <a:t>Административная ответственность за нарушение </a:t>
            </a:r>
            <a:r>
              <a:rPr lang="ru-RU" sz="2000" b="1" dirty="0" smtClean="0">
                <a:solidFill>
                  <a:srgbClr val="00B0F0"/>
                </a:solidFill>
                <a:latin typeface="Constantia" pitchFamily="18" charset="0"/>
                <a:cs typeface="Times New Roman" pitchFamily="18" charset="0"/>
              </a:rPr>
              <a:t>ст. 27 Закона Российской Федерации "О средствах массовой информации" от 27.12.1991 № 2124-1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Constantia" pitchFamily="18" charset="0"/>
              </a:rPr>
              <a:t>Выпуск (изготовление) или распространение продукции СМИ без указания в установленном порядке выходных данных, а равно с неполными или заведомо ложными выходными данными в соответствии со ст. 13.22 КоАП РФ влечет административную ответственность в </a:t>
            </a:r>
            <a:r>
              <a:rPr lang="ru-RU" dirty="0" smtClean="0">
                <a:latin typeface="Constantia" pitchFamily="18" charset="0"/>
              </a:rPr>
              <a:t>виде:</a:t>
            </a:r>
          </a:p>
          <a:p>
            <a:r>
              <a:rPr lang="ru-RU" dirty="0" smtClean="0">
                <a:latin typeface="Constantia" pitchFamily="18" charset="0"/>
              </a:rPr>
              <a:t>предупреждения </a:t>
            </a:r>
            <a:r>
              <a:rPr lang="ru-RU" dirty="0">
                <a:latin typeface="Constantia" pitchFamily="18" charset="0"/>
              </a:rPr>
              <a:t>или административного штрафа на граждан в размере от 300 до 500 рублей с конфискацией продукции средства массовой информации или без таковой; </a:t>
            </a:r>
            <a:endParaRPr lang="ru-RU" dirty="0" smtClean="0"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на </a:t>
            </a:r>
            <a:r>
              <a:rPr lang="ru-RU" dirty="0">
                <a:latin typeface="Constantia" pitchFamily="18" charset="0"/>
              </a:rPr>
              <a:t>должностных лиц - от 500 рублей до 1 тысячи рублей с конфискацией продукции средства массовой информации или без таковой; </a:t>
            </a:r>
            <a:endParaRPr lang="ru-RU" dirty="0" smtClean="0">
              <a:latin typeface="Constantia" pitchFamily="18" charset="0"/>
            </a:endParaRPr>
          </a:p>
          <a:p>
            <a:r>
              <a:rPr lang="ru-RU" dirty="0" smtClean="0">
                <a:latin typeface="Constantia" pitchFamily="18" charset="0"/>
              </a:rPr>
              <a:t>на </a:t>
            </a:r>
            <a:r>
              <a:rPr lang="ru-RU" dirty="0">
                <a:latin typeface="Constantia" pitchFamily="18" charset="0"/>
              </a:rPr>
              <a:t>юридических лиц - от 5 тысяч до 10 тысяч рублей с конфискацией продукции средства массовой информации или без таковой.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322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00B0F0"/>
                </a:solidFill>
                <a:latin typeface="Constantia" pitchFamily="18" charset="0"/>
              </a:rPr>
              <a:t/>
            </a:r>
            <a:br>
              <a:rPr lang="ru-RU" sz="1600" dirty="0">
                <a:solidFill>
                  <a:srgbClr val="00B0F0"/>
                </a:solidFill>
                <a:latin typeface="Constantia" pitchFamily="18" charset="0"/>
              </a:rPr>
            </a:br>
            <a:r>
              <a:rPr lang="ru-RU" sz="1600" dirty="0">
                <a:solidFill>
                  <a:srgbClr val="00B0F0"/>
                </a:solidFill>
                <a:latin typeface="Constantia" pitchFamily="18" charset="0"/>
              </a:rPr>
              <a:t> </a:t>
            </a:r>
            <a:br>
              <a:rPr lang="ru-RU" sz="1600" dirty="0">
                <a:solidFill>
                  <a:srgbClr val="00B0F0"/>
                </a:solidFill>
                <a:latin typeface="Constantia" pitchFamily="18" charset="0"/>
              </a:rPr>
            </a:br>
            <a:r>
              <a:rPr lang="ru-RU" sz="1600" b="1" dirty="0">
                <a:solidFill>
                  <a:srgbClr val="00B0F0"/>
                </a:solidFill>
                <a:latin typeface="Constantia" pitchFamily="18" charset="0"/>
              </a:rPr>
              <a:t>Соблюдение ст. 7 </a:t>
            </a:r>
            <a:r>
              <a:rPr lang="ru-RU" sz="1600" b="1" dirty="0" smtClean="0">
                <a:solidFill>
                  <a:srgbClr val="00B0F0"/>
                </a:solidFill>
                <a:latin typeface="Constantia" pitchFamily="18" charset="0"/>
              </a:rPr>
              <a:t>Федерального закона от 29.12.1994 №77-ФЗ </a:t>
            </a:r>
            <a:r>
              <a:rPr lang="ru-RU" sz="1600" dirty="0" smtClean="0">
                <a:solidFill>
                  <a:srgbClr val="00B0F0"/>
                </a:solidFill>
                <a:latin typeface="Constantia" pitchFamily="18" charset="0"/>
              </a:rPr>
              <a:t/>
            </a:r>
            <a:br>
              <a:rPr lang="ru-RU" sz="1600" dirty="0" smtClean="0">
                <a:solidFill>
                  <a:srgbClr val="00B0F0"/>
                </a:solidFill>
                <a:latin typeface="Constantia" pitchFamily="18" charset="0"/>
              </a:rPr>
            </a:br>
            <a:r>
              <a:rPr lang="ru-RU" sz="1600" b="1" dirty="0" smtClean="0">
                <a:solidFill>
                  <a:srgbClr val="00B0F0"/>
                </a:solidFill>
                <a:latin typeface="Constantia" pitchFamily="18" charset="0"/>
              </a:rPr>
              <a:t>«Об обязательном экземпляре документов» </a:t>
            </a:r>
            <a:r>
              <a:rPr lang="ru-RU" sz="1600" dirty="0">
                <a:solidFill>
                  <a:srgbClr val="00B0F0"/>
                </a:solidFill>
                <a:latin typeface="Constantia" pitchFamily="18" charset="0"/>
              </a:rPr>
              <a:t/>
            </a:r>
            <a:br>
              <a:rPr lang="ru-RU" sz="1600" dirty="0">
                <a:solidFill>
                  <a:srgbClr val="00B0F0"/>
                </a:solidFill>
                <a:latin typeface="Constantia" pitchFamily="18" charset="0"/>
              </a:rPr>
            </a:br>
            <a:endParaRPr lang="ru-RU" sz="1600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Constantia" pitchFamily="18" charset="0"/>
              </a:rPr>
              <a:t>Доставка обязательного экземпляра печатного издания 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2792" cy="4680520"/>
          </a:xfrm>
        </p:spPr>
        <p:txBody>
          <a:bodyPr>
            <a:noAutofit/>
          </a:bodyPr>
          <a:lstStyle/>
          <a:p>
            <a:pPr algn="ctr"/>
            <a:r>
              <a:rPr lang="ru-RU" sz="9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Адреса рассылки обязательных федеральных экземпляров периодических печатных изданий:</a:t>
            </a:r>
          </a:p>
          <a:p>
            <a:pPr algn="just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1. Федеральное агентство по печати и массовым коммуникациям (Роспечать):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" u="sng" dirty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почтовой доставки в Роспечать: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127994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Москва, ГСП-4, Страстной б-р, д.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just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Производителями </a:t>
            </a:r>
            <a:r>
              <a:rPr lang="ru-RU" sz="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день выхода в свет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первой партии тиража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 направляется 1 обязательный экземпляр продукции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печатного периодического издания (газета, журнал, альманах, бюллетень, иное издание, имеющее постоянное наименование (название), текущий номер и выходящее в свет не реже одного раза в год).</a:t>
            </a:r>
          </a:p>
          <a:p>
            <a:pPr algn="just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2. Федеральное государственное унитарное предприятие «Информационное телеграфное агентство России (ИТАР-ТАСС)»: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" u="sng" dirty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в сети «Интернет»: </a:t>
            </a:r>
            <a:r>
              <a:rPr lang="ru-RU" sz="800" u="sng" dirty="0">
                <a:latin typeface="Times New Roman" pitchFamily="18" charset="0"/>
                <a:cs typeface="Times New Roman" pitchFamily="18" charset="0"/>
                <a:hlinkClick r:id="rId2"/>
              </a:rPr>
              <a:t>http://www.bookchamber.ru/oe.html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Обязательные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бесплатные экземпляры </a:t>
            </a:r>
            <a:r>
              <a:rPr lang="ru-RU" sz="800" b="1" u="sng" dirty="0">
                <a:latin typeface="Times New Roman" pitchFamily="18" charset="0"/>
                <a:cs typeface="Times New Roman" pitchFamily="18" charset="0"/>
              </a:rPr>
              <a:t>газет, журналов, бюллетеней, альманахов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следует направлять по адресу: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143200, г. Можайск, ул. 20-го Января, д. 20, корп. 2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Национальное фондохранилище филиала ИТАР ТАСС «Российская книжная палата». </a:t>
            </a:r>
            <a:r>
              <a:rPr lang="ru-RU" sz="800" b="1" u="sng" dirty="0">
                <a:latin typeface="Times New Roman" pitchFamily="18" charset="0"/>
                <a:cs typeface="Times New Roman" pitchFamily="18" charset="0"/>
              </a:rPr>
              <a:t>Курьерами газеты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доставляются по этому же адресу.</a:t>
            </a:r>
          </a:p>
          <a:p>
            <a:pPr algn="just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в день выхода в свет первой партии тиража направляются все виды отечественных периодических печатных изданий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в следующем количестве:</a:t>
            </a:r>
          </a:p>
          <a:p>
            <a:pPr algn="just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               -журналов на русском языке 16 шт.</a:t>
            </a:r>
          </a:p>
          <a:p>
            <a:pPr algn="just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               - журналов на русском и иностранном яз. 4 шт.</a:t>
            </a:r>
          </a:p>
          <a:p>
            <a:pPr algn="just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               - газет 9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шт.</a:t>
            </a:r>
          </a:p>
          <a:p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Кроме того, обязательные экземпляры продукции средств массовой информации направляются к следующим получателям: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книжные палаты и (или) библиотеки субъектов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Российской Федерации (для обязательных экземпляров субъекта Российской Федерации) -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обязательных экземпляра (ГБУК «Волгоградская областная универсальная научная библиотека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им.М.Горького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400131, Волгоград, ул. Мира, д. 15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тел. (8442) 33-11-54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- в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библиотеки муниципальных образований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(для обязательных экземпляров муниципального образования) -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обязательных экземпляра.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720079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nstantia" pitchFamily="18" charset="0"/>
              </a:rPr>
              <a:t>Доставка обязательного экземпляра печатного издания в электронной форме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>
            <a:normAutofit/>
          </a:bodyPr>
          <a:lstStyle/>
          <a:p>
            <a:pPr algn="just"/>
            <a:r>
              <a:rPr lang="ru-RU" sz="1200" dirty="0">
                <a:latin typeface="Constantia" pitchFamily="18" charset="0"/>
              </a:rPr>
              <a:t>Производители печатных СМИ в течение </a:t>
            </a:r>
            <a:r>
              <a:rPr lang="ru-RU" sz="1200" b="1" i="1" u="sng" dirty="0">
                <a:solidFill>
                  <a:srgbClr val="FF0000"/>
                </a:solidFill>
                <a:latin typeface="Constantia" pitchFamily="18" charset="0"/>
              </a:rPr>
              <a:t>7 дней со дня выхода в свет </a:t>
            </a:r>
            <a:r>
              <a:rPr lang="ru-RU" sz="1200" dirty="0">
                <a:latin typeface="Constantia" pitchFamily="18" charset="0"/>
              </a:rPr>
              <a:t>первой партии тиража печатных изданий доставляют с использованием информационно-телекоммуникационных сетей по одному обязательному экземпляру печатных изданий в электронной форме(в формате </a:t>
            </a:r>
            <a:r>
              <a:rPr lang="ru-RU" sz="1200" b="1" dirty="0">
                <a:latin typeface="Constantia" pitchFamily="18" charset="0"/>
              </a:rPr>
              <a:t>PDF/A</a:t>
            </a:r>
            <a:r>
              <a:rPr lang="ru-RU" sz="1200" dirty="0">
                <a:latin typeface="Constantia" pitchFamily="18" charset="0"/>
              </a:rPr>
              <a:t>), заверенному квалифицированной электронной подписью производителя документа, в Информационное телеграфное агентство России (далее-ИТАР-ТАСС) и в Российскую государственную библиотеку(далее - РГБ).</a:t>
            </a:r>
          </a:p>
          <a:p>
            <a:pPr algn="just"/>
            <a:r>
              <a:rPr lang="ru-RU" sz="1200" dirty="0">
                <a:latin typeface="Constantia" pitchFamily="18" charset="0"/>
              </a:rPr>
              <a:t>	Передача экземпляров печатных изданий в электронной форме осуществляется с использованием личных кабинетов, размещенных на официальном сайте РГБ в информационно-телекоммуникационной сети "Интернет" по адресу </a:t>
            </a:r>
            <a:r>
              <a:rPr lang="ru-RU" sz="1200" u="sng" dirty="0">
                <a:latin typeface="Constantia" pitchFamily="18" charset="0"/>
                <a:hlinkClick r:id="rId3"/>
              </a:rPr>
              <a:t>https://oek.rsl.ru/</a:t>
            </a:r>
            <a:r>
              <a:rPr lang="ru-RU" sz="1200" b="1" dirty="0">
                <a:latin typeface="Constantia" pitchFamily="18" charset="0"/>
              </a:rPr>
              <a:t> </a:t>
            </a:r>
            <a:r>
              <a:rPr lang="ru-RU" sz="1200" dirty="0">
                <a:latin typeface="Constantia" pitchFamily="18" charset="0"/>
              </a:rPr>
              <a:t>и на официальном сайте ИТАР-ТАСС в информационно-телекоммуникационной сети "Интернет" по адресу </a:t>
            </a:r>
            <a:r>
              <a:rPr lang="ru-RU" sz="1200" u="sng" dirty="0">
                <a:latin typeface="Constantia" pitchFamily="18" charset="0"/>
                <a:hlinkClick r:id="rId4"/>
              </a:rPr>
              <a:t>http://www.bookchamber.ru/</a:t>
            </a:r>
            <a:endParaRPr lang="ru-RU" sz="12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185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B0F0"/>
                </a:solidFill>
                <a:latin typeface="Cambria" pitchFamily="18" charset="0"/>
              </a:rPr>
              <a:t>Административная ответственность за нарушение </a:t>
            </a:r>
            <a:r>
              <a:rPr lang="ru-RU" sz="2000" b="1" dirty="0">
                <a:solidFill>
                  <a:srgbClr val="00B0F0"/>
                </a:solidFill>
                <a:latin typeface="Cambria" pitchFamily="18" charset="0"/>
                <a:cs typeface="Times New Roman" pitchFamily="18" charset="0"/>
              </a:rPr>
              <a:t>ст. </a:t>
            </a:r>
            <a:r>
              <a:rPr lang="ru-RU" sz="2000" b="1" dirty="0" smtClean="0">
                <a:solidFill>
                  <a:srgbClr val="00B0F0"/>
                </a:solidFill>
                <a:latin typeface="Cambria" pitchFamily="18" charset="0"/>
                <a:cs typeface="Times New Roman" pitchFamily="18" charset="0"/>
              </a:rPr>
              <a:t>7 </a:t>
            </a:r>
            <a:r>
              <a:rPr lang="ru-RU" sz="2000" b="1" dirty="0">
                <a:solidFill>
                  <a:srgbClr val="00B0F0"/>
                </a:solidFill>
                <a:latin typeface="Cambria" pitchFamily="18" charset="0"/>
                <a:cs typeface="Times New Roman" pitchFamily="18" charset="0"/>
              </a:rPr>
              <a:t>Закона Российской Федерации </a:t>
            </a:r>
            <a:r>
              <a:rPr lang="ru-RU" sz="2000" b="1" dirty="0">
                <a:solidFill>
                  <a:srgbClr val="00B0F0"/>
                </a:solidFill>
                <a:latin typeface="Cambria" pitchFamily="18" charset="0"/>
              </a:rPr>
              <a:t>от 29.12.1994 №77-ФЗ </a:t>
            </a:r>
            <a:r>
              <a:rPr lang="ru-RU" sz="2000" dirty="0">
                <a:solidFill>
                  <a:srgbClr val="00B0F0"/>
                </a:solidFill>
                <a:latin typeface="Cambria" pitchFamily="18" charset="0"/>
              </a:rPr>
              <a:t/>
            </a:r>
            <a:br>
              <a:rPr lang="ru-RU" sz="2000" dirty="0">
                <a:solidFill>
                  <a:srgbClr val="00B0F0"/>
                </a:solidFill>
                <a:latin typeface="Cambria" pitchFamily="18" charset="0"/>
              </a:rPr>
            </a:br>
            <a:r>
              <a:rPr lang="ru-RU" sz="2000" b="1" dirty="0">
                <a:solidFill>
                  <a:srgbClr val="00B0F0"/>
                </a:solidFill>
                <a:latin typeface="Cambria" pitchFamily="18" charset="0"/>
              </a:rPr>
              <a:t>«Об обязательном экземпляре документов»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За нарушение порядка представления обязательного экземпляра документов ст.13.23 КоАП РФ предусмотрена административная ответственность в виде штрафа:</a:t>
            </a:r>
          </a:p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 граждан - в размере от двухсот до пятисот рублей;</a:t>
            </a:r>
          </a:p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 должностных лиц - от одной тысячи до двух тысяч рублей;</a:t>
            </a:r>
          </a:p>
          <a:p>
            <a:pPr marL="0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 юридических лиц - от десяти тысяч до двадцати тысяч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39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Constantia" pitchFamily="18" charset="0"/>
              </a:rPr>
              <a:t>Динамика выявляемых нарушений при проведении мероприятий систематического наблюдения СМИ 2017-2018гг.</a:t>
            </a:r>
            <a:endParaRPr lang="ru-RU" sz="2400" b="1" dirty="0">
              <a:solidFill>
                <a:srgbClr val="00B0F0"/>
              </a:solidFill>
              <a:latin typeface="Constantia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2025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56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Constantia" pitchFamily="18" charset="0"/>
              </a:rPr>
              <a:t>Нарушения, выявляемые при проведении мероприятий систематического наблюдения в отношении СМИ </a:t>
            </a:r>
            <a:endParaRPr lang="ru-RU" sz="2000" b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ст. 11 Закона Российской Федерации "О средствах массовой информации" от 27.12.1991 № 2124-1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Неуведомление об изменении места нахождения учредителя и (или) редакции, периодичности выпуска и максимального объема средства массовой информации, принятия решения о прекращении, приостановлении или возобновлении деятельности средства массовой информации;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Изготовление или распространение продукции не прошедшего перерегистрацию в установленном законом порядке средства массовой информации;</a:t>
            </a:r>
          </a:p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ст. 20 Закона Российской Федерации "О средствах массовой информации" от 27.12.1991 № 2124-1 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предоставление устава редакции или заменяющего его договора в регистрирующий орган в течение трех месяцев со дня первого выхода в свет (в эфир) средства массовой информации;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Нарушение порядка утверждения и изменения устава редакции или заменяющего его договора и отсутствия в уставе редакции или заменяющем его договоре определения основных прав и обязанностей журналистов</a:t>
            </a:r>
          </a:p>
          <a:p>
            <a:pPr algn="just"/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т. 27 Закона Российской Федерации "О средствах массовой информации" от 27.12.1991 № 2124-1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Нарушение порядка объявления выходных данных в выпуске средства массовой информации;</a:t>
            </a:r>
          </a:p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ст. 7 Федерального закона от 29.12.1994 № 77-ФЗ «Об обязательном экземпляре документов» 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Нарушение требований о предоставлении обязательного экземпляра документов;</a:t>
            </a:r>
          </a:p>
          <a:p>
            <a:pPr marL="0" indent="0" algn="just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9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565799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6632"/>
            <a:ext cx="3250704" cy="6009531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Неуведомление об изменении места нахождения учредителя и (или) редакции, периодичности выпуска и максимального объема средства массовой информации, принятия решения о прекращении, приостановлении или возобновлении деятельности средства массовой информации</a:t>
            </a:r>
            <a:r>
              <a:rPr lang="ru-RU" sz="12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Изготовление или распространение продукции не прошедшего перерегистрацию в установленном законом порядке средства массовой информации.</a:t>
            </a:r>
          </a:p>
          <a:p>
            <a:pPr marL="342900" indent="-3429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предоставление устава редакции или заменяющего его договора в регистрирующий орган в течение трех месяцев со дня первого выхода в свет (в эфир) средства массовой информации.</a:t>
            </a:r>
          </a:p>
          <a:p>
            <a:pPr marL="342900" indent="-3429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Нарушение порядка утверждения и изменения устава редакции или заменяющего его договора и отсутствия в уставе редакции или заменяющем его договоре определения основных прав и обязанностей журналистов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Нарушение порядка объявления выходных данных в выпуске средства массовой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</a:p>
          <a:p>
            <a:pPr marL="342900" indent="-342900" algn="just"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Нарушение требований о предоставлении обязательного экземпляра документов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25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B0F0"/>
                </a:solidFill>
                <a:latin typeface="Constantia" pitchFamily="18" charset="0"/>
              </a:rPr>
              <a:t>Соблюдение ст. 11 Внесение изменений в запись о регистрации средства массовой информации и уведомление регистрирующего органа</a:t>
            </a:r>
            <a:endParaRPr lang="ru-RU" sz="1800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nstantia" pitchFamily="18" charset="0"/>
              </a:rPr>
              <a:t>Причины внесения изменений в запись о регистрации средства массовой информации (перерегистрация)</a:t>
            </a:r>
            <a:endParaRPr lang="ru-RU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Constantia" pitchFamily="18" charset="0"/>
              </a:rPr>
              <a:t>смена </a:t>
            </a:r>
            <a:r>
              <a:rPr lang="ru-RU" dirty="0">
                <a:latin typeface="Constantia" pitchFamily="18" charset="0"/>
              </a:rPr>
              <a:t>учредителя; </a:t>
            </a:r>
          </a:p>
          <a:p>
            <a:r>
              <a:rPr lang="ru-RU" dirty="0" smtClean="0">
                <a:latin typeface="Constantia" pitchFamily="18" charset="0"/>
              </a:rPr>
              <a:t>изменение </a:t>
            </a:r>
            <a:r>
              <a:rPr lang="ru-RU" dirty="0">
                <a:latin typeface="Constantia" pitchFamily="18" charset="0"/>
              </a:rPr>
              <a:t>состава соучредителей;</a:t>
            </a:r>
          </a:p>
          <a:p>
            <a:r>
              <a:rPr lang="ru-RU" dirty="0" smtClean="0">
                <a:latin typeface="Constantia" pitchFamily="18" charset="0"/>
              </a:rPr>
              <a:t>наименования </a:t>
            </a:r>
            <a:r>
              <a:rPr lang="ru-RU" dirty="0">
                <a:latin typeface="Constantia" pitchFamily="18" charset="0"/>
              </a:rPr>
              <a:t>(названия);</a:t>
            </a:r>
          </a:p>
          <a:p>
            <a:r>
              <a:rPr lang="ru-RU" dirty="0" smtClean="0">
                <a:latin typeface="Constantia" pitchFamily="18" charset="0"/>
              </a:rPr>
              <a:t>языка </a:t>
            </a:r>
            <a:r>
              <a:rPr lang="ru-RU" dirty="0">
                <a:latin typeface="Constantia" pitchFamily="18" charset="0"/>
              </a:rPr>
              <a:t>(языков);</a:t>
            </a:r>
          </a:p>
          <a:p>
            <a:r>
              <a:rPr lang="ru-RU" dirty="0" smtClean="0">
                <a:latin typeface="Constantia" pitchFamily="18" charset="0"/>
              </a:rPr>
              <a:t>примерной </a:t>
            </a:r>
            <a:r>
              <a:rPr lang="ru-RU" dirty="0">
                <a:latin typeface="Constantia" pitchFamily="18" charset="0"/>
              </a:rPr>
              <a:t>тематики и (или) специализации;</a:t>
            </a:r>
          </a:p>
          <a:p>
            <a:r>
              <a:rPr lang="ru-RU" dirty="0"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</a:rPr>
              <a:t>территории </a:t>
            </a:r>
            <a:r>
              <a:rPr lang="ru-RU" dirty="0">
                <a:latin typeface="Constantia" pitchFamily="18" charset="0"/>
              </a:rPr>
              <a:t>распространения; </a:t>
            </a:r>
          </a:p>
          <a:p>
            <a:r>
              <a:rPr lang="ru-RU" dirty="0" smtClean="0">
                <a:latin typeface="Constantia" pitchFamily="18" charset="0"/>
              </a:rPr>
              <a:t>доменного </a:t>
            </a:r>
            <a:r>
              <a:rPr lang="ru-RU" dirty="0">
                <a:latin typeface="Constantia" pitchFamily="18" charset="0"/>
              </a:rPr>
              <a:t>имени сайта в </a:t>
            </a:r>
            <a:r>
              <a:rPr lang="ru-RU" dirty="0" smtClean="0">
                <a:latin typeface="Constantia" pitchFamily="18" charset="0"/>
              </a:rPr>
              <a:t>информационно-телекоммуникационной </a:t>
            </a:r>
            <a:r>
              <a:rPr lang="ru-RU" dirty="0">
                <a:latin typeface="Constantia" pitchFamily="18" charset="0"/>
              </a:rPr>
              <a:t>сети "Интернет" (для сетевого </a:t>
            </a:r>
            <a:r>
              <a:rPr lang="ru-RU" dirty="0" smtClean="0">
                <a:latin typeface="Constantia" pitchFamily="18" charset="0"/>
              </a:rPr>
              <a:t>издания</a:t>
            </a:r>
            <a:r>
              <a:rPr lang="ru-RU" dirty="0">
                <a:latin typeface="Constantia" pitchFamily="18" charset="0"/>
              </a:rPr>
              <a:t>); </a:t>
            </a:r>
          </a:p>
          <a:p>
            <a:r>
              <a:rPr lang="ru-RU" dirty="0" smtClean="0">
                <a:latin typeface="Constantia" pitchFamily="18" charset="0"/>
              </a:rPr>
              <a:t>формы </a:t>
            </a:r>
            <a:r>
              <a:rPr lang="ru-RU" dirty="0">
                <a:latin typeface="Constantia" pitchFamily="18" charset="0"/>
              </a:rPr>
              <a:t>и (или) вида периодического распространения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300" dirty="0">
                <a:solidFill>
                  <a:srgbClr val="C00000"/>
                </a:solidFill>
                <a:latin typeface="Constantia" pitchFamily="18" charset="0"/>
              </a:rPr>
              <a:t>Уведомление об </a:t>
            </a:r>
            <a:r>
              <a:rPr lang="ru-RU" sz="1300" dirty="0" smtClean="0">
                <a:solidFill>
                  <a:srgbClr val="C00000"/>
                </a:solidFill>
                <a:latin typeface="Constantia" pitchFamily="18" charset="0"/>
              </a:rPr>
              <a:t>изменении</a:t>
            </a:r>
            <a:endParaRPr lang="ru-RU" sz="1300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700" dirty="0" smtClean="0">
                <a:latin typeface="Constantia" pitchFamily="18" charset="0"/>
              </a:rPr>
              <a:t>места </a:t>
            </a:r>
            <a:r>
              <a:rPr lang="ru-RU" sz="1700" dirty="0">
                <a:latin typeface="Constantia" pitchFamily="18" charset="0"/>
              </a:rPr>
              <a:t>нахождения учредителя и (или) </a:t>
            </a:r>
            <a:r>
              <a:rPr lang="ru-RU" sz="1700" dirty="0" smtClean="0">
                <a:latin typeface="Constantia" pitchFamily="18" charset="0"/>
              </a:rPr>
              <a:t>редакции (</a:t>
            </a:r>
            <a:r>
              <a:rPr lang="ru-RU" sz="1700" dirty="0" smtClean="0">
                <a:solidFill>
                  <a:srgbClr val="FF0000"/>
                </a:solidFill>
                <a:latin typeface="Constantia" pitchFamily="18" charset="0"/>
              </a:rPr>
              <a:t>изменение</a:t>
            </a:r>
            <a:r>
              <a:rPr lang="ru-RU" sz="1700" dirty="0">
                <a:solidFill>
                  <a:srgbClr val="FF0000"/>
                </a:solidFill>
                <a:latin typeface="Constantia" pitchFamily="18" charset="0"/>
              </a:rPr>
              <a:t>, исключение, добавление литера, корпуса, этажа, номера дома, комнаты также являются изменениями местонахождения (адреса) </a:t>
            </a:r>
            <a:r>
              <a:rPr lang="ru-RU" sz="1700" dirty="0" smtClean="0">
                <a:solidFill>
                  <a:srgbClr val="FF0000"/>
                </a:solidFill>
                <a:latin typeface="Constantia" pitchFamily="18" charset="0"/>
              </a:rPr>
              <a:t>редакции</a:t>
            </a:r>
            <a:r>
              <a:rPr lang="ru-RU" sz="1700" dirty="0">
                <a:latin typeface="Constantia" pitchFamily="18" charset="0"/>
              </a:rPr>
              <a:t>)</a:t>
            </a:r>
          </a:p>
          <a:p>
            <a:r>
              <a:rPr lang="ru-RU" sz="1700" dirty="0" smtClean="0">
                <a:latin typeface="Constantia" pitchFamily="18" charset="0"/>
              </a:rPr>
              <a:t>периодичности </a:t>
            </a:r>
            <a:r>
              <a:rPr lang="ru-RU" sz="1700" dirty="0">
                <a:latin typeface="Constantia" pitchFamily="18" charset="0"/>
              </a:rPr>
              <a:t>выпуска и максимального объема средства    </a:t>
            </a:r>
            <a:r>
              <a:rPr lang="ru-RU" sz="1700" dirty="0" smtClean="0">
                <a:latin typeface="Constantia" pitchFamily="18" charset="0"/>
              </a:rPr>
              <a:t>массовой информации</a:t>
            </a:r>
            <a:r>
              <a:rPr lang="ru-RU" sz="1700" dirty="0">
                <a:latin typeface="Constantia" pitchFamily="18" charset="0"/>
              </a:rPr>
              <a:t>;</a:t>
            </a:r>
          </a:p>
          <a:p>
            <a:r>
              <a:rPr lang="ru-RU" sz="1700" dirty="0" smtClean="0">
                <a:latin typeface="Constantia" pitchFamily="18" charset="0"/>
              </a:rPr>
              <a:t>принятия </a:t>
            </a:r>
            <a:r>
              <a:rPr lang="ru-RU" sz="1700" dirty="0">
                <a:latin typeface="Constantia" pitchFamily="18" charset="0"/>
              </a:rPr>
              <a:t>решения о прекращении, приостановлении или </a:t>
            </a:r>
            <a:r>
              <a:rPr lang="ru-RU" sz="1700" dirty="0" smtClean="0">
                <a:latin typeface="Constantia" pitchFamily="18" charset="0"/>
              </a:rPr>
              <a:t>  </a:t>
            </a:r>
            <a:r>
              <a:rPr lang="ru-RU" sz="1700" dirty="0">
                <a:latin typeface="Constantia" pitchFamily="18" charset="0"/>
              </a:rPr>
              <a:t>возобновление деятельности средства </a:t>
            </a:r>
            <a:r>
              <a:rPr lang="ru-RU" sz="1700" dirty="0" smtClean="0">
                <a:latin typeface="Constantia" pitchFamily="18" charset="0"/>
              </a:rPr>
              <a:t>массовой информации.</a:t>
            </a:r>
            <a:endParaRPr lang="ru-RU" sz="17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2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ru-RU" dirty="0" smtClean="0"/>
              <a:t>					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ОБРАЗЕЦ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Руководителю </a:t>
            </a:r>
          </a:p>
          <a:p>
            <a:pPr marL="0" indent="0"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Управления Роскомнадзора </a:t>
            </a:r>
          </a:p>
          <a:p>
            <a:pPr marL="0" indent="0"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Волгоградской области и Республике Калмыкия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В.С. Михайлову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 учредителя СМИ -  </a:t>
            </a:r>
          </a:p>
          <a:p>
            <a:pPr marL="0" indent="0"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газеты "Чебурашка"</a:t>
            </a:r>
          </a:p>
          <a:p>
            <a:pPr marL="0" indent="0"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ООО "Ромашка"</a:t>
            </a:r>
          </a:p>
          <a:p>
            <a:pPr algn="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ул. Петровская, д. 1</a:t>
            </a:r>
          </a:p>
          <a:p>
            <a:pPr marL="0" indent="0"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Волгоград, 000000</a:t>
            </a:r>
          </a:p>
          <a:p>
            <a:pPr marL="0" indent="0" algn="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 случае распечатки письма на фирменном бланке организации, "от кого" не указывается!)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				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 изменении максимального объема СМИ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Уважаемый  Владимир Сергеевич!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В соответствии с ч. 2 ст. 11 Закона Российской Федерации от 27.12.1991 № 2124-1 "О средствах массовой информации" уведомляем Вас о том, что максимальный объем газеты "Чебурашка" (свидетельство о регистрации СМИ - ПИ № ТУ 34-0000 от 01.00.1900) изменился. 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С 01.01.2018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 газета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выходит в свет на 80 страницах формата А4 тиражом 30000 экземпляров.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Директор ООО "Ромашка"	_______________	Е.М. Иванова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(подпись)</a:t>
            </a:r>
          </a:p>
          <a:p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	</a:t>
            </a:r>
            <a:r>
              <a:rPr lang="ru-RU" sz="3600" dirty="0" err="1" smtClean="0"/>
              <a:t>м.п</a:t>
            </a:r>
            <a:r>
              <a:rPr lang="ru-RU" sz="3600" dirty="0" smtClean="0"/>
              <a:t>. </a:t>
            </a:r>
          </a:p>
          <a:p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Уведомление </a:t>
            </a:r>
            <a:r>
              <a:rPr lang="ru-RU" dirty="0" smtClean="0"/>
              <a:t>представляется </a:t>
            </a:r>
            <a:r>
              <a:rPr lang="ru-RU" dirty="0"/>
              <a:t>в регистрирующий орган </a:t>
            </a:r>
            <a:r>
              <a:rPr lang="ru-RU" b="1" u="sng" dirty="0">
                <a:solidFill>
                  <a:srgbClr val="C00000"/>
                </a:solidFill>
              </a:rPr>
              <a:t>в течении месяца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/>
              <a:t>в </a:t>
            </a:r>
            <a:r>
              <a:rPr lang="ru-RU" dirty="0"/>
              <a:t>письменной форме или направляется заказным почтовым отправлением с уведомлением о вручении. Уведомление может быть представлено в регистрирующий орган в форме электронного документа, подписанного усиленной квалифицированной электронной подписью, в том числе с использованием единого портала государственных и муниципальных услуг. Уведомление должно быть подано учредителем средства массовой информации по </a:t>
            </a:r>
            <a:r>
              <a:rPr lang="ru-RU" b="1" dirty="0">
                <a:solidFill>
                  <a:srgbClr val="C00000"/>
                </a:solidFill>
              </a:rPr>
              <a:t>адресу: Волгоград ул. Мира д. 9 а/я 60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Constantia" pitchFamily="18" charset="0"/>
              </a:rPr>
              <a:t>Административная ответственность за нарушение </a:t>
            </a:r>
            <a:r>
              <a:rPr lang="ru-RU" sz="2000" b="1" dirty="0" smtClean="0">
                <a:solidFill>
                  <a:srgbClr val="00B0F0"/>
                </a:solidFill>
                <a:latin typeface="Constantia" pitchFamily="18" charset="0"/>
                <a:cs typeface="Times New Roman" pitchFamily="18" charset="0"/>
              </a:rPr>
              <a:t>ст. 11 Закона Российской Федерации "О средствах массовой информации" от 27.12.1991 № 2124-1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dirty="0">
                <a:latin typeface="Constantia" pitchFamily="18" charset="0"/>
              </a:rPr>
              <a:t>Изготовление или распространение продукции средства массовой информации, не прошедшего перерегистрацию, в соответствии с ч. 1 ст. 13.21 КоАП РФ влечет административную ответственность в виде административного </a:t>
            </a:r>
            <a:r>
              <a:rPr lang="ru-RU" sz="2900" dirty="0" smtClean="0">
                <a:latin typeface="Constantia" pitchFamily="18" charset="0"/>
              </a:rPr>
              <a:t>штрафа:</a:t>
            </a:r>
          </a:p>
          <a:p>
            <a:r>
              <a:rPr lang="ru-RU" sz="2900" dirty="0" smtClean="0">
                <a:latin typeface="Constantia" pitchFamily="18" charset="0"/>
              </a:rPr>
              <a:t> </a:t>
            </a:r>
            <a:r>
              <a:rPr lang="ru-RU" sz="2900" dirty="0">
                <a:latin typeface="Constantia" pitchFamily="18" charset="0"/>
              </a:rPr>
              <a:t>на граждан в размере от 1 до 1,5 тысяч рублей с конфискацией предмета административного правонарушения; </a:t>
            </a:r>
            <a:endParaRPr lang="ru-RU" sz="2900" dirty="0" smtClean="0">
              <a:latin typeface="Constantia" pitchFamily="18" charset="0"/>
            </a:endParaRPr>
          </a:p>
          <a:p>
            <a:r>
              <a:rPr lang="ru-RU" sz="2900" dirty="0" smtClean="0">
                <a:latin typeface="Constantia" pitchFamily="18" charset="0"/>
              </a:rPr>
              <a:t>на </a:t>
            </a:r>
            <a:r>
              <a:rPr lang="ru-RU" sz="2900" dirty="0">
                <a:latin typeface="Constantia" pitchFamily="18" charset="0"/>
              </a:rPr>
              <a:t>должностных лиц - от 2 до 3 тысяч рублей с конфискацией предмета административного правонарушения; </a:t>
            </a:r>
            <a:endParaRPr lang="ru-RU" sz="2900" dirty="0" smtClean="0">
              <a:latin typeface="Constantia" pitchFamily="18" charset="0"/>
            </a:endParaRPr>
          </a:p>
          <a:p>
            <a:r>
              <a:rPr lang="ru-RU" sz="2900" dirty="0" smtClean="0">
                <a:latin typeface="Constantia" pitchFamily="18" charset="0"/>
              </a:rPr>
              <a:t>на </a:t>
            </a:r>
            <a:r>
              <a:rPr lang="ru-RU" sz="2900" dirty="0">
                <a:latin typeface="Constantia" pitchFamily="18" charset="0"/>
              </a:rPr>
              <a:t>юридических лиц - от 20 тысяч до </a:t>
            </a:r>
            <a:r>
              <a:rPr lang="ru-RU" sz="2900" dirty="0" smtClean="0">
                <a:latin typeface="Constantia" pitchFamily="18" charset="0"/>
              </a:rPr>
              <a:t>50 </a:t>
            </a:r>
            <a:r>
              <a:rPr lang="ru-RU" sz="2900" dirty="0">
                <a:latin typeface="Constantia" pitchFamily="18" charset="0"/>
              </a:rPr>
              <a:t>тысяч рублей с конфискацией предмета административного правонарушения.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dirty="0">
                <a:latin typeface="Constantia" pitchFamily="18" charset="0"/>
              </a:rPr>
              <a:t>Непредставление или несвоевременное представление в Роскомнадзор уведомления влечет административную ответственность предусмотренную </a:t>
            </a:r>
            <a:br>
              <a:rPr lang="ru-RU" sz="2900" dirty="0">
                <a:latin typeface="Constantia" pitchFamily="18" charset="0"/>
              </a:rPr>
            </a:br>
            <a:r>
              <a:rPr lang="ru-RU" sz="2900" dirty="0">
                <a:latin typeface="Constantia" pitchFamily="18" charset="0"/>
              </a:rPr>
              <a:t>ст. 13.23 КоАП РФ в виде административного штрафа:</a:t>
            </a:r>
          </a:p>
          <a:p>
            <a:r>
              <a:rPr lang="ru-RU" sz="2900" dirty="0" smtClean="0">
                <a:effectLst/>
                <a:latin typeface="Constantia" pitchFamily="18" charset="0"/>
              </a:rPr>
              <a:t>на граждан - в размере от двухсот до пятисот рублей;</a:t>
            </a:r>
          </a:p>
          <a:p>
            <a:r>
              <a:rPr lang="ru-RU" sz="2900" dirty="0" smtClean="0">
                <a:effectLst/>
                <a:latin typeface="Constantia" pitchFamily="18" charset="0"/>
              </a:rPr>
              <a:t>на должностных лиц - от одной тысячи до двух тысяч рублей;</a:t>
            </a:r>
          </a:p>
          <a:p>
            <a:r>
              <a:rPr lang="ru-RU" sz="2900" dirty="0" smtClean="0">
                <a:effectLst/>
                <a:latin typeface="Constantia" pitchFamily="18" charset="0"/>
              </a:rPr>
              <a:t>на юридических лиц - от десяти тысяч до двадцати тысяч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7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B0F0"/>
                </a:solidFill>
                <a:latin typeface="Constantia" pitchFamily="18" charset="0"/>
              </a:rPr>
              <a:t>Соблюдение </a:t>
            </a:r>
            <a:r>
              <a:rPr lang="ru-RU" sz="2000" dirty="0" smtClean="0">
                <a:solidFill>
                  <a:srgbClr val="00B0F0"/>
                </a:solidFill>
                <a:latin typeface="Constantia" pitchFamily="18" charset="0"/>
                <a:cs typeface="Times New Roman" pitchFamily="18" charset="0"/>
              </a:rPr>
              <a:t>ст. 20 Закона Российской Федерации "О средствах массовой информации" от 27.12.1991 № 2124-1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pPr algn="just"/>
            <a:r>
              <a:rPr lang="ru-RU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уставе редакции должны быть определены: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взаимные права и обязанности учредителя, редакции, главного редактора;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полномочия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коллектива журналистов - штатных сотрудников редакции;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назначения (избрания) главного редактора, редакционной коллегии и (или) иных органов управления редакцией;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порядок прекращения и приостановления деятельности средства массовой информации;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передача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(или) сохранение права на наименование (название), иные юридические последствия смены учредителя, изменения состава 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pPr lvl="1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утверждения и изменения устава редакции, а также иные положения, предусмотренные настоящим Законом и другими законодательными актами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соответствии с ч. 3 ст. 20 Закона о СМИ: до утверждения устава редакции или если редакция состоит менее чем из десяти человек, ее отношения с учредителем могут определяться заменяющим устав договором между учредителем и редакцией (главным редактором), включающим вопросы, перечисленные в пунктах 1 – 5 ч. 2 ст. 20 Закона о СМИ.</a:t>
            </a:r>
          </a:p>
          <a:p>
            <a:pPr algn="just"/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В соответствии с ч. 5 ст. 20 Закона о СМИ </a:t>
            </a:r>
            <a:r>
              <a:rPr lang="ru-RU" sz="1200" b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копия устава редакции или заменяющего его договора направляется в регистрирующий орган не позднее трех месяцев со дня первого выхода</a:t>
            </a:r>
            <a:r>
              <a:rPr lang="ru-RU" sz="1200" dirty="0" smtClean="0">
                <a:effectLst/>
                <a:latin typeface="Times New Roman" pitchFamily="18" charset="0"/>
                <a:cs typeface="Times New Roman" pitchFamily="18" charset="0"/>
              </a:rPr>
              <a:t> в свет (в эфир) средства массовой информации.</a:t>
            </a:r>
          </a:p>
          <a:p>
            <a:pPr lvl="1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02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Constantia" pitchFamily="18" charset="0"/>
              </a:rPr>
              <a:t>Административная ответственность за нарушение </a:t>
            </a:r>
            <a:r>
              <a:rPr lang="ru-RU" sz="2000" b="1" dirty="0" smtClean="0">
                <a:solidFill>
                  <a:srgbClr val="00B0F0"/>
                </a:solidFill>
                <a:latin typeface="Constantia" pitchFamily="18" charset="0"/>
                <a:cs typeface="Times New Roman" pitchFamily="18" charset="0"/>
              </a:rPr>
              <a:t>ст. 20 Закона Российской Федерации "О средствах массовой информации" от 27.12.1991 № 2124-1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>
                <a:effectLst/>
                <a:latin typeface="Constantia" pitchFamily="18" charset="0"/>
              </a:rPr>
              <a:t>За непредставление или несвоевременное представление устава редакции в регистрирующий орган согласно ст. 13.23 Кодекса Российской Федерации об административных правонарушениях предусмотрена административная ответственность в виде штрафа:</a:t>
            </a:r>
          </a:p>
          <a:p>
            <a:pPr marL="0" indent="0" algn="just">
              <a:buNone/>
            </a:pPr>
            <a:r>
              <a:rPr lang="ru-RU" sz="1800" dirty="0" smtClean="0">
                <a:effectLst/>
                <a:latin typeface="Constantia" pitchFamily="18" charset="0"/>
              </a:rPr>
              <a:t>	- на граждан - в размере от двухсот до пятисот рублей;	</a:t>
            </a:r>
          </a:p>
          <a:p>
            <a:pPr marL="0" indent="0" algn="just">
              <a:buNone/>
            </a:pPr>
            <a:r>
              <a:rPr lang="ru-RU" sz="1800" dirty="0">
                <a:latin typeface="Constantia" pitchFamily="18" charset="0"/>
              </a:rPr>
              <a:t>	</a:t>
            </a:r>
            <a:r>
              <a:rPr lang="ru-RU" sz="1800" dirty="0" smtClean="0">
                <a:effectLst/>
                <a:latin typeface="Constantia" pitchFamily="18" charset="0"/>
              </a:rPr>
              <a:t>- на должностных лиц - от одной тысячи до двух тысяч  	рублей;</a:t>
            </a:r>
          </a:p>
          <a:p>
            <a:pPr marL="0" indent="0" algn="just">
              <a:buNone/>
            </a:pPr>
            <a:r>
              <a:rPr lang="ru-RU" sz="1800" dirty="0" smtClean="0">
                <a:effectLst/>
                <a:latin typeface="Constantia" pitchFamily="18" charset="0"/>
              </a:rPr>
              <a:t>	- на юридических лиц - от десяти тысяч до двадцати тысяч 	рублей.</a:t>
            </a:r>
          </a:p>
          <a:p>
            <a:pPr algn="ctr"/>
            <a:r>
              <a:rPr lang="ru-RU" sz="1800" b="1" u="sng" dirty="0" smtClean="0">
                <a:solidFill>
                  <a:srgbClr val="FF0000"/>
                </a:solidFill>
                <a:latin typeface="Constantia" pitchFamily="18" charset="0"/>
              </a:rPr>
              <a:t>На </a:t>
            </a:r>
            <a:r>
              <a:rPr lang="ru-RU" sz="1800" b="1" u="sng" dirty="0">
                <a:solidFill>
                  <a:srgbClr val="FF0000"/>
                </a:solidFill>
                <a:latin typeface="Constantia" pitchFamily="18" charset="0"/>
              </a:rPr>
              <a:t>официальном сайте Роскомнадзора размещен примерный шаблон устава редакции средства массовой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469268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193</TotalTime>
  <Words>1839</Words>
  <Application>Microsoft Office PowerPoint</Application>
  <PresentationFormat>Экран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Управление Роскомнадзора по Волгоградской области и Республике Калмыкия</vt:lpstr>
      <vt:lpstr>Динамика выявляемых нарушений при проведении мероприятий систематического наблюдения СМИ 2017-2018гг.</vt:lpstr>
      <vt:lpstr>Нарушения, выявляемые при проведении мероприятий систематического наблюдения в отношении СМИ </vt:lpstr>
      <vt:lpstr>Презентация PowerPoint</vt:lpstr>
      <vt:lpstr>Соблюдение ст. 11 Внесение изменений в запись о регистрации средства массовой информации и уведомление регистрирующего органа</vt:lpstr>
      <vt:lpstr>Презентация PowerPoint</vt:lpstr>
      <vt:lpstr>Административная ответственность за нарушение ст. 11 Закона Российской Федерации "О средствах массовой информации" от 27.12.1991 № 2124-1</vt:lpstr>
      <vt:lpstr>Соблюдение ст. 20 Закона Российской Федерации "О средствах массовой информации" от 27.12.1991 № 2124-1  </vt:lpstr>
      <vt:lpstr>Административная ответственность за нарушение ст. 20 Закона Российской Федерации "О средствах массовой информации" от 27.12.1991 № 2124-1</vt:lpstr>
      <vt:lpstr>Соблюдение ст. 27 Закона Российской Федерации "О средствах массовой информации" от 27.12.1991 № 2124-1 </vt:lpstr>
      <vt:lpstr>Презентация PowerPoint</vt:lpstr>
      <vt:lpstr>Административная ответственность за нарушение ст. 27 Закона Российской Федерации "О средствах массовой информации" от 27.12.1991 № 2124-1</vt:lpstr>
      <vt:lpstr>   Соблюдение ст. 7 Федерального закона от 29.12.1994 №77-ФЗ  «Об обязательном экземпляре документов»  </vt:lpstr>
      <vt:lpstr>Административная ответственность за нарушение ст. 7 Закона Российской Федерации от 29.12.1994 №77-ФЗ  «Об обязательном экземпляре документов»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Роскомнадзора по Волгоградской области и Республике Калмыкия</dc:title>
  <dc:creator>User</dc:creator>
  <cp:lastModifiedBy>Krivozybova</cp:lastModifiedBy>
  <cp:revision>75</cp:revision>
  <cp:lastPrinted>2018-11-12T13:11:08Z</cp:lastPrinted>
  <dcterms:created xsi:type="dcterms:W3CDTF">2018-11-08T09:44:14Z</dcterms:created>
  <dcterms:modified xsi:type="dcterms:W3CDTF">2018-11-12T13:27:11Z</dcterms:modified>
</cp:coreProperties>
</file>