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46" r:id="rId3"/>
    <p:sldId id="297" r:id="rId4"/>
    <p:sldId id="348" r:id="rId5"/>
    <p:sldId id="338" r:id="rId6"/>
    <p:sldId id="357" r:id="rId7"/>
    <p:sldId id="358" r:id="rId8"/>
    <p:sldId id="359" r:id="rId9"/>
    <p:sldId id="347" r:id="rId10"/>
    <p:sldId id="350" r:id="rId11"/>
    <p:sldId id="356" r:id="rId12"/>
    <p:sldId id="318" r:id="rId13"/>
    <p:sldId id="352" r:id="rId14"/>
    <p:sldId id="353" r:id="rId15"/>
    <p:sldId id="327" r:id="rId16"/>
    <p:sldId id="332" r:id="rId17"/>
    <p:sldId id="354" r:id="rId18"/>
    <p:sldId id="334" r:id="rId19"/>
    <p:sldId id="337" r:id="rId20"/>
  </p:sldIdLst>
  <p:sldSz cx="12192000" cy="6858000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34" autoAdjust="0"/>
    <p:restoredTop sz="98413" autoAdjust="0"/>
  </p:normalViewPr>
  <p:slideViewPr>
    <p:cSldViewPr snapToGrid="0">
      <p:cViewPr varScale="1">
        <p:scale>
          <a:sx n="115" d="100"/>
          <a:sy n="115" d="100"/>
        </p:scale>
        <p:origin x="-29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605978466919733E-3"/>
          <c:y val="0.20670284143928797"/>
          <c:w val="0.39877848167906599"/>
          <c:h val="0.553201026096083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Нарушения</c:v>
                </c:pt>
              </c:strCache>
            </c:strRef>
          </c:tx>
          <c:dLbls>
            <c:dLbl>
              <c:idx val="0"/>
              <c:layout>
                <c:manualLayout>
                  <c:x val="-0.10930570477426099"/>
                  <c:y val="-1.8637277625781854E-2"/>
                </c:manualLayout>
              </c:layout>
              <c:tx>
                <c:rich>
                  <a:bodyPr/>
                  <a:lstStyle/>
                  <a:p>
                    <a:r>
                      <a:rPr lang="ru-RU" sz="4800" dirty="0" smtClean="0">
                        <a:solidFill>
                          <a:schemeClr val="tx1"/>
                        </a:solidFill>
                      </a:rPr>
                      <a:t>11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409839114412301E-2"/>
                  <c:y val="-0.27443032724912664"/>
                </c:manualLayout>
              </c:layout>
              <c:tx>
                <c:rich>
                  <a:bodyPr/>
                  <a:lstStyle/>
                  <a:p>
                    <a:r>
                      <a:rPr lang="ru-RU" sz="4800" dirty="0" smtClean="0">
                        <a:solidFill>
                          <a:schemeClr val="tx1"/>
                        </a:solidFill>
                      </a:rPr>
                      <a:t>7</a:t>
                    </a:r>
                    <a:endParaRPr lang="en-US" sz="4800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4906155446787215E-2"/>
                  <c:y val="-9.0432795450735973E-2"/>
                </c:manualLayout>
              </c:layout>
              <c:tx>
                <c:rich>
                  <a:bodyPr/>
                  <a:lstStyle/>
                  <a:p>
                    <a:r>
                      <a:rPr lang="ru-RU" sz="4800" dirty="0" smtClean="0"/>
                      <a:t>7</a:t>
                    </a:r>
                    <a:endParaRPr lang="en-US" sz="4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367434324068853E-2"/>
                  <c:y val="-2.9071402237575341E-2"/>
                </c:manualLayout>
              </c:layout>
              <c:tx>
                <c:rich>
                  <a:bodyPr/>
                  <a:lstStyle/>
                  <a:p>
                    <a:r>
                      <a:rPr lang="ru-RU" sz="2800" dirty="0" smtClean="0"/>
                      <a:t>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346641164759819E-2"/>
                  <c:y val="-1.4488276147510799E-3"/>
                </c:manualLayout>
              </c:layout>
              <c:tx>
                <c:rich>
                  <a:bodyPr/>
                  <a:lstStyle/>
                  <a:p>
                    <a:r>
                      <a:rPr lang="en-US" sz="2800" dirty="0"/>
                      <a:t>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9788345191471803E-2"/>
                  <c:y val="-2.0435851259306493E-3"/>
                </c:manualLayout>
              </c:layout>
              <c:tx>
                <c:rich>
                  <a:bodyPr/>
                  <a:lstStyle/>
                  <a:p>
                    <a:r>
                      <a:rPr lang="en-US" sz="2800" dirty="0"/>
                      <a:t>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несоблюдение объемов вещания</c:v>
                </c:pt>
                <c:pt idx="1">
                  <c:v>несоблюдение периодичности и времени вещания </c:v>
                </c:pt>
                <c:pt idx="2">
                  <c:v>несоблюдение программной направленности/концепции вещания</c:v>
                </c:pt>
                <c:pt idx="3">
                  <c:v>неосуществление вещания более 3 месяцев</c:v>
                </c:pt>
                <c:pt idx="4">
                  <c:v>несоблюдение даты начала вещания</c:v>
                </c:pt>
                <c:pt idx="5">
                  <c:v>несоблюдение требования о вещании указанного в лицензии телеканала или радиоканала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11</c:v>
                </c:pt>
                <c:pt idx="1">
                  <c:v>7</c:v>
                </c:pt>
                <c:pt idx="2">
                  <c:v>7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2963999140209663"/>
          <c:y val="3.583813594415336E-2"/>
          <c:w val="0.56556430795161849"/>
          <c:h val="0.91141739923032306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696FB-3BD3-4C0E-A877-EE745B923762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19DEFA-7EB6-4852-B702-67E15D9656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762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1F4A9B78-D159-4282-BFD2-E31B9BB1D1B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7B257736-9FF7-4BD8-AB3A-926840FB2AE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360E5464-279A-42E7-8A71-D11CA4A3AB38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="" xmlns:a16="http://schemas.microsoft.com/office/drawing/2014/main" id="{9A087954-6A7A-42E9-8BE6-58F4CC74A17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="" xmlns:a16="http://schemas.microsoft.com/office/drawing/2014/main" id="{E4418637-2971-4EDB-BA48-F728CF10D1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E113ACC-46AF-4056-8C14-0FEA68811F1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0EC55E0-6820-4294-997C-E9735262EF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82C266-2EFD-4A97-BAAF-5947E61C20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62327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2C266-2EFD-4A97-BAAF-5947E61C20F7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9007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7419169-20E8-4D0D-BFCF-0547AADE2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D7BD5-CA73-4C75-90BC-33E63EE253B6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DF53F4E-085A-4065-8028-C33D63974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1D2E78D-6657-4124-AC30-36379D6E0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04095-A3A0-4CEC-9436-4DA47D9EE3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3458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7419169-20E8-4D0D-BFCF-0547AADE2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C2875-4525-480E-A742-2B30C1B12F00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DF53F4E-085A-4065-8028-C33D63974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1D2E78D-6657-4124-AC30-36379D6E0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C4A3D-F7EF-4820-A6EA-208E2181D6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048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7419169-20E8-4D0D-BFCF-0547AADE2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79704-4131-4DD2-941C-A8D5436AC639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DF53F4E-085A-4065-8028-C33D63974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1D2E78D-6657-4124-AC30-36379D6E0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47D5D-921D-41CB-855F-F4C8DD0897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1779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7419169-20E8-4D0D-BFCF-0547AADE2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A991B-3A4A-4063-8FED-616F8009B6EB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DF53F4E-085A-4065-8028-C33D63974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1D2E78D-6657-4124-AC30-36379D6E0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5DE99-94B5-4340-83D6-763FDBC802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1559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7419169-20E8-4D0D-BFCF-0547AADE2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A9293-0F60-47C7-B2C8-F3A12A5AD7F8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DF53F4E-085A-4065-8028-C33D63974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1D2E78D-6657-4124-AC30-36379D6E0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14091-C695-4BEE-A093-7517CB5FDAB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3939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="" xmlns:a16="http://schemas.microsoft.com/office/drawing/2014/main" id="{17419169-20E8-4D0D-BFCF-0547AADE2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29DBC-1133-4B11-8D4A-8D99B278F1F8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="" xmlns:a16="http://schemas.microsoft.com/office/drawing/2014/main" id="{DDF53F4E-085A-4065-8028-C33D63974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="" xmlns:a16="http://schemas.microsoft.com/office/drawing/2014/main" id="{91D2E78D-6657-4124-AC30-36379D6E0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7A2E9-0D9C-49F1-B44B-4AB8A01A66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5463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="" xmlns:a16="http://schemas.microsoft.com/office/drawing/2014/main" id="{17419169-20E8-4D0D-BFCF-0547AADE2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D171A-F7B9-444F-92C6-E113078E09B3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="" xmlns:a16="http://schemas.microsoft.com/office/drawing/2014/main" id="{DDF53F4E-085A-4065-8028-C33D63974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="" xmlns:a16="http://schemas.microsoft.com/office/drawing/2014/main" id="{91D2E78D-6657-4124-AC30-36379D6E0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39F8E-1FF4-4EC4-8B99-7F2AC5451B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672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="" xmlns:a16="http://schemas.microsoft.com/office/drawing/2014/main" id="{17419169-20E8-4D0D-BFCF-0547AADE2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F161F-AC6E-4BC1-9051-20D78222ADE5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="" xmlns:a16="http://schemas.microsoft.com/office/drawing/2014/main" id="{DDF53F4E-085A-4065-8028-C33D63974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="" xmlns:a16="http://schemas.microsoft.com/office/drawing/2014/main" id="{91D2E78D-6657-4124-AC30-36379D6E0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E6C57-FA23-484F-8FD2-52EDB4A729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860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="" xmlns:a16="http://schemas.microsoft.com/office/drawing/2014/main" id="{17419169-20E8-4D0D-BFCF-0547AADE2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B7A4A-7FB1-4171-92FF-990E65C26435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="" xmlns:a16="http://schemas.microsoft.com/office/drawing/2014/main" id="{DDF53F4E-085A-4065-8028-C33D63974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="" xmlns:a16="http://schemas.microsoft.com/office/drawing/2014/main" id="{91D2E78D-6657-4124-AC30-36379D6E0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EC4BD-E97E-499E-AE99-8CE9BBBB225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850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="" xmlns:a16="http://schemas.microsoft.com/office/drawing/2014/main" id="{17419169-20E8-4D0D-BFCF-0547AADE2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26CB3-F4AF-4CC7-A5C3-2CE263D8778E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="" xmlns:a16="http://schemas.microsoft.com/office/drawing/2014/main" id="{DDF53F4E-085A-4065-8028-C33D63974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="" xmlns:a16="http://schemas.microsoft.com/office/drawing/2014/main" id="{91D2E78D-6657-4124-AC30-36379D6E0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645B7-F65F-4493-BB93-6006E6B625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240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="" xmlns:a16="http://schemas.microsoft.com/office/drawing/2014/main" id="{17419169-20E8-4D0D-BFCF-0547AADE2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84146-4D07-4EBA-B900-B9AED4AFEEB8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="" xmlns:a16="http://schemas.microsoft.com/office/drawing/2014/main" id="{DDF53F4E-085A-4065-8028-C33D63974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="" xmlns:a16="http://schemas.microsoft.com/office/drawing/2014/main" id="{91D2E78D-6657-4124-AC30-36379D6E0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6E777-029E-49E3-8FD1-1A3C0C884F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693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7419169-20E8-4D0D-BFCF-0547AADE24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DD7E8C-7BED-4826-A995-1D22CC7D64B0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DF53F4E-085A-4065-8028-C33D639741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1D2E78D-6657-4124-AC30-36379D6E00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BD88D98A-D5E6-4B20-9D8A-000B1EEBB5F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altLang="ru-RU" dirty="0" smtClean="0"/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altLang="ru-RU" dirty="0" smtClean="0"/>
          </a:p>
        </p:txBody>
      </p:sp>
      <p:pic>
        <p:nvPicPr>
          <p:cNvPr id="3076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-1588"/>
            <a:ext cx="1218882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Box 4">
            <a:extLst>
              <a:ext uri="{FF2B5EF4-FFF2-40B4-BE49-F238E27FC236}">
                <a16:creationId xmlns="" xmlns:a16="http://schemas.microsoft.com/office/drawing/2014/main" id="{A8A65C13-5092-4F80-B879-FDDB3E929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585" y="1488597"/>
            <a:ext cx="11242429" cy="3970318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Соблюдение требования Федерального закона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№ 436-ФЗ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 защите детей от информации, причиняющей вред их здоровью и развитию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Обсуждение и разъяснение проблемных вопросов по соблюдению законодательства в сфере ТРВ»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E83D799E-CE92-4905-91BE-AEEBB4569661}"/>
              </a:ext>
            </a:extLst>
          </p:cNvPr>
          <p:cNvSpPr/>
          <p:nvPr/>
        </p:nvSpPr>
        <p:spPr>
          <a:xfrm>
            <a:off x="2919413" y="5802313"/>
            <a:ext cx="7056437" cy="877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Семинар-совещание, Волгоград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6147" name="Объект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812" y="0"/>
            <a:ext cx="12168188" cy="6846888"/>
          </a:xfrm>
        </p:spPr>
      </p:pic>
      <p:sp>
        <p:nvSpPr>
          <p:cNvPr id="14" name="Текст 2">
            <a:extLst>
              <a:ext uri="{FF2B5EF4-FFF2-40B4-BE49-F238E27FC236}">
                <a16:creationId xmlns="" xmlns:a16="http://schemas.microsoft.com/office/drawing/2014/main" id="{48F80C28-CCB7-4552-B1A5-E11353DC8817}"/>
              </a:ext>
            </a:extLst>
          </p:cNvPr>
          <p:cNvSpPr txBox="1">
            <a:spLocks/>
          </p:cNvSpPr>
          <p:nvPr/>
        </p:nvSpPr>
        <p:spPr bwMode="auto">
          <a:xfrm>
            <a:off x="2634293" y="1694672"/>
            <a:ext cx="574516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ч. 2 ст. 13.21 КоАП РФ</a:t>
            </a:r>
          </a:p>
        </p:txBody>
      </p:sp>
      <p:sp>
        <p:nvSpPr>
          <p:cNvPr id="15" name="Объект 3">
            <a:extLst>
              <a:ext uri="{FF2B5EF4-FFF2-40B4-BE49-F238E27FC236}">
                <a16:creationId xmlns="" xmlns:a16="http://schemas.microsoft.com/office/drawing/2014/main" id="{D1CF349A-E7A1-4116-AADC-84E9CA2BEF3F}"/>
              </a:ext>
            </a:extLst>
          </p:cNvPr>
          <p:cNvSpPr txBox="1">
            <a:spLocks/>
          </p:cNvSpPr>
          <p:nvPr/>
        </p:nvSpPr>
        <p:spPr>
          <a:xfrm>
            <a:off x="1466687" y="2214225"/>
            <a:ext cx="4040187" cy="3951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endParaRPr lang="ru-RU" sz="2800" dirty="0">
              <a:latin typeface="Constantia" pitchFamily="18" charset="0"/>
              <a:cs typeface="+mn-cs"/>
            </a:endParaRPr>
          </a:p>
        </p:txBody>
      </p:sp>
      <p:sp>
        <p:nvSpPr>
          <p:cNvPr id="16" name="Текст 4">
            <a:extLst>
              <a:ext uri="{FF2B5EF4-FFF2-40B4-BE49-F238E27FC236}">
                <a16:creationId xmlns="" xmlns:a16="http://schemas.microsoft.com/office/drawing/2014/main" id="{FABFBDC5-F45E-4DB6-AF93-7FDC937B8B91}"/>
              </a:ext>
            </a:extLst>
          </p:cNvPr>
          <p:cNvSpPr txBox="1">
            <a:spLocks/>
          </p:cNvSpPr>
          <p:nvPr/>
        </p:nvSpPr>
        <p:spPr>
          <a:xfrm>
            <a:off x="6567488" y="1393825"/>
            <a:ext cx="4627562" cy="6397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 algn="ctr">
              <a:lnSpc>
                <a:spcPct val="90000"/>
              </a:lnSpc>
              <a:spcBef>
                <a:spcPts val="1000"/>
              </a:spcBef>
              <a:defRPr/>
            </a:pPr>
            <a:endParaRPr lang="ru-RU" sz="2000" b="1" dirty="0">
              <a:solidFill>
                <a:srgbClr val="002060"/>
              </a:solidFill>
              <a:latin typeface="Constantia" pitchFamily="18" charset="0"/>
              <a:cs typeface="+mn-cs"/>
            </a:endParaRPr>
          </a:p>
        </p:txBody>
      </p:sp>
      <p:sp>
        <p:nvSpPr>
          <p:cNvPr id="17" name="Объект 5">
            <a:extLst>
              <a:ext uri="{FF2B5EF4-FFF2-40B4-BE49-F238E27FC236}">
                <a16:creationId xmlns="" xmlns:a16="http://schemas.microsoft.com/office/drawing/2014/main" id="{6970B2FB-C942-42CE-BA17-72D39171B8F5}"/>
              </a:ext>
            </a:extLst>
          </p:cNvPr>
          <p:cNvSpPr txBox="1">
            <a:spLocks/>
          </p:cNvSpPr>
          <p:nvPr/>
        </p:nvSpPr>
        <p:spPr>
          <a:xfrm>
            <a:off x="6497638" y="1717675"/>
            <a:ext cx="4884737" cy="3951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endParaRPr lang="ru-RU" dirty="0">
              <a:latin typeface="Constantia" pitchFamily="18" charset="0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83227" y="2194058"/>
            <a:ext cx="2668385" cy="1200329"/>
          </a:xfrm>
          <a:prstGeom prst="rect">
            <a:avLst/>
          </a:prstGeom>
          <a:ln>
            <a:noFill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spc="5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spc="5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37113" y="202957"/>
            <a:ext cx="830441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Административная ответственность </a:t>
            </a:r>
            <a:r>
              <a:rPr lang="ru-RU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нарушение установленного порядка распространения среди детей продукции средства массовой информации, содержащей информацию, причиняющую вред их здоровью и (или) развитию</a:t>
            </a:r>
            <a:endParaRPr lang="ru-RU" altLang="ru-RU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68423" y="4508870"/>
            <a:ext cx="69650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spc="50" dirty="0">
                <a:ln w="11430"/>
                <a:latin typeface="Times New Roman" pitchFamily="18" charset="0"/>
                <a:cs typeface="Times New Roman" pitchFamily="18" charset="0"/>
              </a:rPr>
              <a:t>на должностных лиц - от </a:t>
            </a:r>
            <a:r>
              <a:rPr lang="ru-RU" sz="2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5000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50" dirty="0">
                <a:ln w="11430"/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20 000 </a:t>
            </a:r>
            <a:r>
              <a:rPr lang="ru-RU" b="1" spc="50" dirty="0">
                <a:ln w="11430"/>
                <a:latin typeface="Times New Roman" pitchFamily="18" charset="0"/>
                <a:cs typeface="Times New Roman" pitchFamily="18" charset="0"/>
              </a:rPr>
              <a:t>рублей</a:t>
            </a:r>
          </a:p>
          <a:p>
            <a:r>
              <a:rPr lang="ru-RU" b="1" spc="50" dirty="0">
                <a:ln w="11430"/>
                <a:latin typeface="Times New Roman" pitchFamily="18" charset="0"/>
                <a:cs typeface="Times New Roman" pitchFamily="18" charset="0"/>
              </a:rPr>
              <a:t>на юридических лиц - от </a:t>
            </a:r>
            <a:r>
              <a:rPr lang="ru-RU" sz="2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20 000 </a:t>
            </a:r>
            <a:r>
              <a:rPr lang="ru-RU" b="1" spc="50" dirty="0">
                <a:ln w="11430"/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200 000 </a:t>
            </a:r>
            <a:r>
              <a:rPr lang="ru-RU" b="1" spc="50" dirty="0">
                <a:ln w="11430"/>
                <a:latin typeface="Times New Roman" pitchFamily="18" charset="0"/>
                <a:cs typeface="Times New Roman" pitchFamily="18" charset="0"/>
              </a:rPr>
              <a:t>рублей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808" y="2901160"/>
            <a:ext cx="2547871" cy="1173565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56" y="2908027"/>
            <a:ext cx="1575618" cy="1416062"/>
          </a:xfrm>
          <a:prstGeom prst="rect">
            <a:avLst/>
          </a:prstGeom>
          <a:ln>
            <a:solidFill>
              <a:srgbClr val="FFC00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907409" y="2387680"/>
            <a:ext cx="2844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предупреждение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40178" y="3394386"/>
            <a:ext cx="1153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34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6147" name="Объект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68188" cy="6846888"/>
          </a:xfrm>
        </p:spPr>
      </p:pic>
      <p:sp>
        <p:nvSpPr>
          <p:cNvPr id="14" name="Текст 2">
            <a:extLst>
              <a:ext uri="{FF2B5EF4-FFF2-40B4-BE49-F238E27FC236}">
                <a16:creationId xmlns="" xmlns:a16="http://schemas.microsoft.com/office/drawing/2014/main" id="{48F80C28-CCB7-4552-B1A5-E11353DC8817}"/>
              </a:ext>
            </a:extLst>
          </p:cNvPr>
          <p:cNvSpPr txBox="1">
            <a:spLocks/>
          </p:cNvSpPr>
          <p:nvPr/>
        </p:nvSpPr>
        <p:spPr bwMode="auto">
          <a:xfrm>
            <a:off x="2634293" y="1694672"/>
            <a:ext cx="574516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бъект 3">
            <a:extLst>
              <a:ext uri="{FF2B5EF4-FFF2-40B4-BE49-F238E27FC236}">
                <a16:creationId xmlns="" xmlns:a16="http://schemas.microsoft.com/office/drawing/2014/main" id="{D1CF349A-E7A1-4116-AADC-84E9CA2BEF3F}"/>
              </a:ext>
            </a:extLst>
          </p:cNvPr>
          <p:cNvSpPr txBox="1">
            <a:spLocks/>
          </p:cNvSpPr>
          <p:nvPr/>
        </p:nvSpPr>
        <p:spPr>
          <a:xfrm>
            <a:off x="1532001" y="2240351"/>
            <a:ext cx="4040187" cy="3951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endParaRPr lang="ru-RU" sz="2800" dirty="0">
              <a:latin typeface="Constantia" pitchFamily="18" charset="0"/>
              <a:cs typeface="+mn-cs"/>
            </a:endParaRPr>
          </a:p>
        </p:txBody>
      </p:sp>
      <p:sp>
        <p:nvSpPr>
          <p:cNvPr id="16" name="Текст 4">
            <a:extLst>
              <a:ext uri="{FF2B5EF4-FFF2-40B4-BE49-F238E27FC236}">
                <a16:creationId xmlns="" xmlns:a16="http://schemas.microsoft.com/office/drawing/2014/main" id="{FABFBDC5-F45E-4DB6-AF93-7FDC937B8B91}"/>
              </a:ext>
            </a:extLst>
          </p:cNvPr>
          <p:cNvSpPr txBox="1">
            <a:spLocks/>
          </p:cNvSpPr>
          <p:nvPr/>
        </p:nvSpPr>
        <p:spPr>
          <a:xfrm>
            <a:off x="6567488" y="1393825"/>
            <a:ext cx="4627562" cy="6397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 algn="ctr">
              <a:lnSpc>
                <a:spcPct val="90000"/>
              </a:lnSpc>
              <a:spcBef>
                <a:spcPts val="1000"/>
              </a:spcBef>
              <a:defRPr/>
            </a:pPr>
            <a:endParaRPr lang="ru-RU" sz="2000" b="1" dirty="0">
              <a:solidFill>
                <a:srgbClr val="002060"/>
              </a:solidFill>
              <a:latin typeface="Constantia" pitchFamily="18" charset="0"/>
              <a:cs typeface="+mn-cs"/>
            </a:endParaRPr>
          </a:p>
        </p:txBody>
      </p:sp>
      <p:sp>
        <p:nvSpPr>
          <p:cNvPr id="17" name="Объект 5">
            <a:extLst>
              <a:ext uri="{FF2B5EF4-FFF2-40B4-BE49-F238E27FC236}">
                <a16:creationId xmlns="" xmlns:a16="http://schemas.microsoft.com/office/drawing/2014/main" id="{6970B2FB-C942-42CE-BA17-72D39171B8F5}"/>
              </a:ext>
            </a:extLst>
          </p:cNvPr>
          <p:cNvSpPr txBox="1">
            <a:spLocks/>
          </p:cNvSpPr>
          <p:nvPr/>
        </p:nvSpPr>
        <p:spPr>
          <a:xfrm>
            <a:off x="6497638" y="1717675"/>
            <a:ext cx="4884737" cy="3951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endParaRPr lang="ru-RU" dirty="0">
              <a:latin typeface="Constantia" pitchFamily="18" charset="0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37113" y="202957"/>
            <a:ext cx="83044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altLang="ru-RU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854161142"/>
              </p:ext>
            </p:extLst>
          </p:nvPr>
        </p:nvGraphicFramePr>
        <p:xfrm>
          <a:off x="653145" y="1296785"/>
          <a:ext cx="10541906" cy="4725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31520" y="252774"/>
            <a:ext cx="112340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году Управлением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Роскомнадзора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ВО и РК было проведено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39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мероприятий по систематическому наблюдению в отношении вещателей.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результатам мероприятий проведенных проверок Управлением выявлено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29</a:t>
            </a:r>
            <a:r>
              <a:rPr lang="ru-RU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нарушени</a:t>
            </a:r>
            <a:r>
              <a:rPr lang="ru-RU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лицензионных требований </a:t>
            </a:r>
            <a:endParaRPr lang="ru-RU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87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9220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Прямоугольник 6"/>
          <p:cNvSpPr>
            <a:spLocks noChangeArrowheads="1"/>
          </p:cNvSpPr>
          <p:nvPr/>
        </p:nvSpPr>
        <p:spPr bwMode="auto">
          <a:xfrm>
            <a:off x="1295400" y="620713"/>
            <a:ext cx="95043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ru-RU" alt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CE01FC1B-7370-4BE4-B39F-51A78B0BC7C8}"/>
              </a:ext>
            </a:extLst>
          </p:cNvPr>
          <p:cNvSpPr/>
          <p:nvPr/>
        </p:nvSpPr>
        <p:spPr>
          <a:xfrm>
            <a:off x="1665288" y="4735513"/>
            <a:ext cx="9274175" cy="1452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53192" y="375828"/>
            <a:ext cx="489896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Приложении № 1 к лицензии на осуществление телевизионного вещания или радиовещания указывается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общий объем вещания в неделю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(в часах) и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соотношение вещания продукции указанных СМИ к общему объему вещания в неделю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(в часах).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проведении мероприятия систематического наблюдения Управлением проверяется соответствие фактического объема вещания в неделю объему вещания в неделю, указанному в лицензии, а также соответствие заявленных и фактических объемов вещания каждого из СМИ, указанных в лицензии.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1239" y="94507"/>
            <a:ext cx="4796753" cy="66689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512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1218882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Box 4">
            <a:extLst>
              <a:ext uri="{FF2B5EF4-FFF2-40B4-BE49-F238E27FC236}">
                <a16:creationId xmlns="" xmlns:a16="http://schemas.microsoft.com/office/drawing/2014/main" id="{2590D939-5764-4FFB-8761-A9235A37B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999" y="565884"/>
            <a:ext cx="9415463" cy="1200329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Программная концепция и</a:t>
            </a:r>
            <a:b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программная направленность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0FBA764B-0EA7-4D9F-98A7-25A4EB49712A}"/>
              </a:ext>
            </a:extLst>
          </p:cNvPr>
          <p:cNvSpPr/>
          <p:nvPr/>
        </p:nvSpPr>
        <p:spPr>
          <a:xfrm>
            <a:off x="1604356" y="1166048"/>
            <a:ext cx="9335107" cy="50220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2400" b="1" u="sng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Программная концепция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ведущий замысел при осуществлении вещания теле- или радиоканала с четким, детальным указанием (процентным соотношением) вещания тех или иных программ  с целью достижения тех целей, которые вещатель поставил перед собой, намереваясь выполнять информационное обеспечение на определенной, конкурсной территории. </a:t>
            </a:r>
          </a:p>
          <a:p>
            <a:pPr algn="just">
              <a:defRPr/>
            </a:pPr>
            <a:r>
              <a:rPr lang="ru-RU" sz="2400" b="1" u="sng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Программная направленность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совокупность тематических направлений вещания, которую вещатель будет осуществлять в процессе своей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56244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6147" name="Объект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1112"/>
            <a:ext cx="12168188" cy="6846888"/>
          </a:xfrm>
        </p:spPr>
      </p:pic>
      <p:sp>
        <p:nvSpPr>
          <p:cNvPr id="11" name="Скругленный прямоугольник 10">
            <a:extLst>
              <a:ext uri="{FF2B5EF4-FFF2-40B4-BE49-F238E27FC236}">
                <a16:creationId xmlns="" xmlns:a16="http://schemas.microsoft.com/office/drawing/2014/main" id="{68D1ADF8-328E-4CFD-809D-5B201968D36A}"/>
              </a:ext>
            </a:extLst>
          </p:cNvPr>
          <p:cNvSpPr/>
          <p:nvPr/>
        </p:nvSpPr>
        <p:spPr>
          <a:xfrm>
            <a:off x="1122218" y="110549"/>
            <a:ext cx="9731520" cy="645909"/>
          </a:xfrm>
          <a:prstGeom prst="roundRect">
            <a:avLst/>
          </a:prstGeom>
          <a:solidFill>
            <a:srgbClr val="0070C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Особенности отражения программной концепции и программной направленности в лицензиях</a:t>
            </a:r>
          </a:p>
        </p:txBody>
      </p:sp>
      <p:sp>
        <p:nvSpPr>
          <p:cNvPr id="14" name="Текст 2">
            <a:extLst>
              <a:ext uri="{FF2B5EF4-FFF2-40B4-BE49-F238E27FC236}">
                <a16:creationId xmlns="" xmlns:a16="http://schemas.microsoft.com/office/drawing/2014/main" id="{48F80C28-CCB7-4552-B1A5-E11353DC8817}"/>
              </a:ext>
            </a:extLst>
          </p:cNvPr>
          <p:cNvSpPr txBox="1">
            <a:spLocks/>
          </p:cNvSpPr>
          <p:nvPr/>
        </p:nvSpPr>
        <p:spPr bwMode="auto">
          <a:xfrm>
            <a:off x="173038" y="1292225"/>
            <a:ext cx="574516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algn="ctr">
              <a:lnSpc>
                <a:spcPct val="90000"/>
              </a:lnSpc>
              <a:spcBef>
                <a:spcPts val="1000"/>
              </a:spcBef>
              <a:defRPr/>
            </a:pPr>
            <a:endParaRPr lang="ru-RU" b="1" dirty="0">
              <a:solidFill>
                <a:srgbClr val="002060"/>
              </a:solidFill>
              <a:latin typeface="Constantia" pitchFamily="18" charset="0"/>
              <a:cs typeface="+mn-cs"/>
            </a:endParaRPr>
          </a:p>
        </p:txBody>
      </p:sp>
      <p:sp>
        <p:nvSpPr>
          <p:cNvPr id="15" name="Объект 3">
            <a:extLst>
              <a:ext uri="{FF2B5EF4-FFF2-40B4-BE49-F238E27FC236}">
                <a16:creationId xmlns="" xmlns:a16="http://schemas.microsoft.com/office/drawing/2014/main" id="{D1CF349A-E7A1-4116-AADC-84E9CA2BEF3F}"/>
              </a:ext>
            </a:extLst>
          </p:cNvPr>
          <p:cNvSpPr txBox="1">
            <a:spLocks/>
          </p:cNvSpPr>
          <p:nvPr/>
        </p:nvSpPr>
        <p:spPr>
          <a:xfrm>
            <a:off x="1466687" y="2214225"/>
            <a:ext cx="4040187" cy="3951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endParaRPr lang="ru-RU" sz="2800" dirty="0">
              <a:latin typeface="Constantia" pitchFamily="18" charset="0"/>
              <a:cs typeface="+mn-cs"/>
            </a:endParaRPr>
          </a:p>
        </p:txBody>
      </p:sp>
      <p:sp>
        <p:nvSpPr>
          <p:cNvPr id="16" name="Текст 4">
            <a:extLst>
              <a:ext uri="{FF2B5EF4-FFF2-40B4-BE49-F238E27FC236}">
                <a16:creationId xmlns="" xmlns:a16="http://schemas.microsoft.com/office/drawing/2014/main" id="{FABFBDC5-F45E-4DB6-AF93-7FDC937B8B91}"/>
              </a:ext>
            </a:extLst>
          </p:cNvPr>
          <p:cNvSpPr txBox="1">
            <a:spLocks/>
          </p:cNvSpPr>
          <p:nvPr/>
        </p:nvSpPr>
        <p:spPr>
          <a:xfrm>
            <a:off x="6567488" y="1393825"/>
            <a:ext cx="4627562" cy="6397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 algn="ctr">
              <a:lnSpc>
                <a:spcPct val="90000"/>
              </a:lnSpc>
              <a:spcBef>
                <a:spcPts val="1000"/>
              </a:spcBef>
              <a:defRPr/>
            </a:pPr>
            <a:endParaRPr lang="ru-RU" sz="2000" b="1" dirty="0">
              <a:solidFill>
                <a:srgbClr val="002060"/>
              </a:solidFill>
              <a:latin typeface="Constantia" pitchFamily="18" charset="0"/>
              <a:cs typeface="+mn-cs"/>
            </a:endParaRPr>
          </a:p>
        </p:txBody>
      </p:sp>
      <p:sp>
        <p:nvSpPr>
          <p:cNvPr id="17" name="Объект 5">
            <a:extLst>
              <a:ext uri="{FF2B5EF4-FFF2-40B4-BE49-F238E27FC236}">
                <a16:creationId xmlns="" xmlns:a16="http://schemas.microsoft.com/office/drawing/2014/main" id="{6970B2FB-C942-42CE-BA17-72D39171B8F5}"/>
              </a:ext>
            </a:extLst>
          </p:cNvPr>
          <p:cNvSpPr txBox="1">
            <a:spLocks/>
          </p:cNvSpPr>
          <p:nvPr/>
        </p:nvSpPr>
        <p:spPr>
          <a:xfrm>
            <a:off x="6497638" y="1717675"/>
            <a:ext cx="4884737" cy="3951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endParaRPr lang="ru-RU" dirty="0">
              <a:latin typeface="Constantia" pitchFamily="18" charset="0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05840" y="872837"/>
            <a:ext cx="9889462" cy="545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1. Информационное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специализированное информационное  - регулярные сообщения о текущих событиях, набор новостей и информационных материалов одной тематики (одного профиля),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предвыборные передачи.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информационно-аналитическое – периодическое комментирование событий и новостей, имеющих важное значение для аудитории, формирующее общественное мнение.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публицистическое – произведение журналистики, ставящее перед аудиторией социальные и общественно-значимые проблемы самой широкой тематики и призывающие к их решению.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Культурно-просветительское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драматургически выстроенный рассказ или показ духовных и культурных ценностей, созданных человечеством,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театральные постановки.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образовательное – регулярная передача лекций, уроков и занятий по учебным и профессионально-техническим дисциплинам,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показ учебных и документальных фильмов. 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религиозное – передача богослужений, специальных телевизионных и радио-проповедей, теологические беседы;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военно-патриотическое.</a:t>
            </a:r>
          </a:p>
          <a:p>
            <a:pPr algn="just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3. Детское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система направленных программ, многообразных по форме и жанрам, адаптированных и адресованных зрителям и слушателям, примерно, до 16-ти летнего возраста целью всестороннего воспитания и образования подрастающего поколения.</a:t>
            </a:r>
          </a:p>
          <a:p>
            <a:pPr algn="just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4. Спортивное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направление, содержащее программы о спорте, трансляции и репортажи спортивных мероприятий.</a:t>
            </a:r>
          </a:p>
          <a:p>
            <a:pPr algn="just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5. Развлекательное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эстрадные и цирковые представления, концерты, ток-шоу, игры и конкурсы, показ телевизионных сериалов, эротических программ. 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музыкальное –  передача музыкальных произведений, композиций и песен, концертов и программ о музыке.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художественные (игровые) кинофильмы – показ  игровых художественных телевизионных и кинофильмов.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7171" name="Объект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68187" cy="6846887"/>
          </a:xfrm>
        </p:spPr>
      </p:pic>
      <p:sp>
        <p:nvSpPr>
          <p:cNvPr id="13" name="Текст 3">
            <a:extLst>
              <a:ext uri="{FF2B5EF4-FFF2-40B4-BE49-F238E27FC236}">
                <a16:creationId xmlns="" xmlns:a16="http://schemas.microsoft.com/office/drawing/2014/main" id="{D370E718-101E-4DAA-ABCE-196EACD01789}"/>
              </a:ext>
            </a:extLst>
          </p:cNvPr>
          <p:cNvSpPr txBox="1">
            <a:spLocks/>
          </p:cNvSpPr>
          <p:nvPr/>
        </p:nvSpPr>
        <p:spPr>
          <a:xfrm>
            <a:off x="457200" y="1435100"/>
            <a:ext cx="4548188" cy="4691063"/>
          </a:xfrm>
          <a:prstGeom prst="rect">
            <a:avLst/>
          </a:prstGeom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2000" dirty="0">
                <a:latin typeface="+mn-lt"/>
                <a:cs typeface="+mn-cs"/>
              </a:rPr>
              <a:t>    </a:t>
            </a:r>
            <a:endParaRPr lang="ru-RU" sz="2000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475272"/>
              </p:ext>
            </p:extLst>
          </p:nvPr>
        </p:nvGraphicFramePr>
        <p:xfrm>
          <a:off x="1942753" y="1581744"/>
          <a:ext cx="8026630" cy="313157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280845"/>
                <a:gridCol w="2390911"/>
                <a:gridCol w="4354874"/>
              </a:tblGrid>
              <a:tr h="87582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п/п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Направление вещания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Краткая характеристика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278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</a:t>
                      </a:r>
                      <a:endParaRPr lang="ru-RU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Местные новости, обзор региональных событий, прогноз погоды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278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Музыкальное</a:t>
                      </a:r>
                      <a:endParaRPr lang="ru-RU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Передача музыкальных произведений, композиций и песен, концертов и программ о музыке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379912" y="258305"/>
            <a:ext cx="915231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Приложении №1 к лицензии РВ №22222 от 01.01.2017, выданной ООО «Атлант» на осуществление радиовещания радиоканала «Олимп» указана программная направленность :</a:t>
            </a:r>
            <a:b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20239" y="4925834"/>
            <a:ext cx="80882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Если в составе радиоканала «Олимп» помимо информационных передач и музыкальных произведений будут транслироваться, например, развлекательные программы (анекдоты, ток-шоу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то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лицензионное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требование будет нарушено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7171" name="Объект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813" y="11113"/>
            <a:ext cx="12168187" cy="6846887"/>
          </a:xfrm>
        </p:spPr>
      </p:pic>
      <p:sp>
        <p:nvSpPr>
          <p:cNvPr id="13" name="Текст 3">
            <a:extLst>
              <a:ext uri="{FF2B5EF4-FFF2-40B4-BE49-F238E27FC236}">
                <a16:creationId xmlns="" xmlns:a16="http://schemas.microsoft.com/office/drawing/2014/main" id="{D370E718-101E-4DAA-ABCE-196EACD01789}"/>
              </a:ext>
            </a:extLst>
          </p:cNvPr>
          <p:cNvSpPr txBox="1">
            <a:spLocks/>
          </p:cNvSpPr>
          <p:nvPr/>
        </p:nvSpPr>
        <p:spPr>
          <a:xfrm>
            <a:off x="457200" y="1435100"/>
            <a:ext cx="4548188" cy="4691063"/>
          </a:xfrm>
          <a:prstGeom prst="rect">
            <a:avLst/>
          </a:prstGeom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2000" dirty="0">
                <a:latin typeface="+mn-lt"/>
                <a:cs typeface="+mn-cs"/>
              </a:rPr>
              <a:t>    </a:t>
            </a:r>
            <a:endParaRPr lang="ru-RU" sz="2000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123526"/>
              </p:ext>
            </p:extLst>
          </p:nvPr>
        </p:nvGraphicFramePr>
        <p:xfrm>
          <a:off x="1695796" y="1315013"/>
          <a:ext cx="8724208" cy="3615898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815309"/>
                <a:gridCol w="2019646"/>
                <a:gridCol w="1807285"/>
                <a:gridCol w="4081968"/>
              </a:tblGrid>
              <a:tr h="103451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п/п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Направление вещания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Процентное соотношение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Краткая характеристика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7968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Музыкальное</a:t>
                      </a:r>
                      <a:endParaRPr lang="ru-RU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Музыкальные произведения отечественных и зарубежных исполнителей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17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</a:t>
                      </a:r>
                      <a:endParaRPr lang="ru-RU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Местные новости, обзор региональных событий, прогноз погоды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523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Развлекательное</a:t>
                      </a:r>
                      <a:endParaRPr lang="ru-RU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Развлекательные программы, игры, конкурсы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712422" y="183490"/>
            <a:ext cx="88198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Приложении №1 к лицензии ТВ №55555 от 01.01.2018 на осуществление телевизионного вещания телеканала «Хорошее настроение» указана программная концепция:</a:t>
            </a:r>
            <a:b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12422" y="4987390"/>
            <a:ext cx="8778238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lvl="0" algn="ctr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Если в составе телеканала «Хорошее настроение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будут распространяться передачи с другим процентным соотношением (например: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музыкальное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87%,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информационно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4%,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развлекательное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9%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</a:t>
            </a:r>
          </a:p>
          <a:p>
            <a:pPr marL="109728" lvl="0" algn="ctr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лицензионное требование будет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нарушено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29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2291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12292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01C7731F-2A1D-4B86-8D51-2C16651730E9}"/>
              </a:ext>
            </a:extLst>
          </p:cNvPr>
          <p:cNvSpPr/>
          <p:nvPr/>
        </p:nvSpPr>
        <p:spPr>
          <a:xfrm>
            <a:off x="68263" y="2205038"/>
            <a:ext cx="184150" cy="11080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endParaRPr lang="ru-RU" sz="6600" dirty="0">
              <a:solidFill>
                <a:schemeClr val="tx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CC883172-FF0B-4380-AF90-56E3FA0A5E81}"/>
              </a:ext>
            </a:extLst>
          </p:cNvPr>
          <p:cNvSpPr/>
          <p:nvPr/>
        </p:nvSpPr>
        <p:spPr>
          <a:xfrm>
            <a:off x="1251773" y="1782144"/>
            <a:ext cx="99710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Осуществление предпринимательской деятельности с нарушением требований и условий, предусмотренных специальным разрешением (лицензией)</a:t>
            </a: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893257" y="1000941"/>
            <a:ext cx="34412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ч. </a:t>
            </a:r>
            <a:r>
              <a:rPr lang="ru-RU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ст. 14.1 КоАП РФ. </a:t>
            </a:r>
            <a:endParaRPr lang="ru-RU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65862" y="199600"/>
            <a:ext cx="6096000" cy="6155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alt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Административная ответственность</a:t>
            </a:r>
            <a:r>
              <a:rPr lang="ru-RU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несоблюдение лицензионных требований</a:t>
            </a:r>
            <a:endParaRPr lang="ru-RU" altLang="ru-RU" sz="16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92515" y="4585500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должностных лиц - от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3000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4000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юридических лиц - от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30 000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40 000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812" y="3155097"/>
            <a:ext cx="2547871" cy="1173565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044" y="3180771"/>
            <a:ext cx="1690746" cy="1519531"/>
          </a:xfrm>
          <a:prstGeom prst="rect">
            <a:avLst/>
          </a:prstGeom>
          <a:ln>
            <a:solidFill>
              <a:srgbClr val="FFC000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1617429" y="2657551"/>
            <a:ext cx="28441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предупреждение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78829" y="3605607"/>
            <a:ext cx="631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002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12291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12292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648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01C7731F-2A1D-4B86-8D51-2C16651730E9}"/>
              </a:ext>
            </a:extLst>
          </p:cNvPr>
          <p:cNvSpPr/>
          <p:nvPr/>
        </p:nvSpPr>
        <p:spPr>
          <a:xfrm>
            <a:off x="68263" y="2205038"/>
            <a:ext cx="184150" cy="11080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endParaRPr lang="ru-RU" sz="6600" dirty="0">
              <a:solidFill>
                <a:schemeClr val="tx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12294" name="Прямоугольник 6"/>
          <p:cNvSpPr>
            <a:spLocks noChangeArrowheads="1"/>
          </p:cNvSpPr>
          <p:nvPr/>
        </p:nvSpPr>
        <p:spPr bwMode="auto">
          <a:xfrm>
            <a:off x="989215" y="147089"/>
            <a:ext cx="10637519" cy="707886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Организационная ответственность </a:t>
            </a:r>
            <a: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НЕСОБЛЮДЕНИЕ ЛИЦЕНЗИОННЫХ ТРЕБОВАНИЙ</a:t>
            </a:r>
            <a:endParaRPr lang="ru-RU" alt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90057" y="1996157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alt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приостановление действия лицензии и последующее аннулирование лицензии в судебном порядке</a:t>
            </a:r>
            <a:endParaRPr lang="ru-RU" altLang="ru-RU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5568141" y="980902"/>
            <a:ext cx="739833" cy="7908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636220" y="3981793"/>
            <a:ext cx="860367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Основанием приостановления действия лицензии является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невыполнение лицензиатом в установленный срок предписания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лицензирующего органа об устранении выявленного нарушения или выявление лицензирующим органом грубого нарушения лицензионных требований</a:t>
            </a:r>
          </a:p>
        </p:txBody>
      </p:sp>
    </p:spTree>
    <p:extLst>
      <p:ext uri="{BB962C8B-B14F-4D97-AF65-F5344CB8AC3E}">
        <p14:creationId xmlns:p14="http://schemas.microsoft.com/office/powerpoint/2010/main" val="68362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21507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21508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3E9A97B0-93A5-4CA4-AF49-B5764B3EBF7E}"/>
              </a:ext>
            </a:extLst>
          </p:cNvPr>
          <p:cNvSpPr/>
          <p:nvPr/>
        </p:nvSpPr>
        <p:spPr>
          <a:xfrm>
            <a:off x="68263" y="2205038"/>
            <a:ext cx="184150" cy="11080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endParaRPr lang="ru-RU" sz="6600" dirty="0">
              <a:solidFill>
                <a:schemeClr val="tx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29255922-CB1A-4459-9B40-B4C883D0AA6F}"/>
              </a:ext>
            </a:extLst>
          </p:cNvPr>
          <p:cNvSpPr txBox="1">
            <a:spLocks/>
          </p:cNvSpPr>
          <p:nvPr/>
        </p:nvSpPr>
        <p:spPr>
          <a:xfrm>
            <a:off x="0" y="333375"/>
            <a:ext cx="11745913" cy="1179513"/>
          </a:xfrm>
          <a:prstGeom prst="rect">
            <a:avLst/>
          </a:prstGeo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ст. 20 Закона Российской Федерации "О средствах массовой информации" от 27.12.1991 № 2124-1 </a:t>
            </a:r>
            <a:r>
              <a:rPr lang="ru-RU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1" name="Стрелка вниз 10">
            <a:extLst>
              <a:ext uri="{FF2B5EF4-FFF2-40B4-BE49-F238E27FC236}">
                <a16:creationId xmlns="" xmlns:a16="http://schemas.microsoft.com/office/drawing/2014/main" id="{1BEBD889-7B75-4405-841A-17440F835E26}"/>
              </a:ext>
            </a:extLst>
          </p:cNvPr>
          <p:cNvSpPr/>
          <p:nvPr/>
        </p:nvSpPr>
        <p:spPr>
          <a:xfrm rot="18868755">
            <a:off x="8657431" y="691357"/>
            <a:ext cx="504825" cy="766762"/>
          </a:xfrm>
          <a:prstGeom prst="downArrow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12" name="Прямоугольник 11"/>
          <p:cNvSpPr>
            <a:spLocks noChangeArrowheads="1"/>
          </p:cNvSpPr>
          <p:nvPr/>
        </p:nvSpPr>
        <p:spPr bwMode="auto">
          <a:xfrm>
            <a:off x="942975" y="1111250"/>
            <a:ext cx="106045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Согласно ч.1 ст. 20 Закона о СМИ, устав редакции средства массовой информации принимается на общем собрании коллектива журналистов - штатных сотрудников редакции большинством голосов при наличии не менее двух третей его состава и утверждается учредителем.</a:t>
            </a:r>
          </a:p>
          <a:p>
            <a:r>
              <a:rPr lang="ru-RU" altLang="ru-RU" sz="16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уставе редакции должны быть определены: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 взаимные права и обязанности учредителя, редакции, главного редактора;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-полномочия коллектива журналистов - штатных сотрудников редакции;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-порядок назначения (избрания) главного редактора, редакционной коллегии и (или) иных органов управления редакцией;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-основания и порядок прекращения и приостановления деятельности средства массовой информации;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-передача и (или) сохранение права на наименование (название), иные юридические последствия смены учредителя, изменения состава -соучредителей, прекращения деятельности средства массовой информации, ликвидации или реорганизации редакции, изменения ее организационно-правовой формы;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-порядок утверждения и изменения устава редакции, а также иные положения, предусмотренные настоящим Законом и другими законодательными актами.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	В соответствии с ч. 3 ст. 20 Закона о СМИ: до утверждения устава редакции или если редакция состоит менее чем из десяти человек, ее отношения с учредителем могут определяться заменяющим устав договором между учредителем и редакцией (главным редактором), включающим вопросы, перечисленные в пунктах 1 – 5 ч. 2 ст. 20 Закона о СМИ.</a:t>
            </a:r>
          </a:p>
          <a:p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	В соответствии с ч. 5 ст. 20 Закона о СМИ </a:t>
            </a:r>
            <a:r>
              <a:rPr lang="ru-RU" altLang="ru-RU" sz="16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копия устава редакции или заменяющего его договора направляется в регистрирующий орган не позднее трех месяцев со дня первого выхода в свет (в эфир) средства массовой информации</a:t>
            </a:r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1513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Заголовок 1">
            <a:extLst>
              <a:ext uri="{FF2B5EF4-FFF2-40B4-BE49-F238E27FC236}">
                <a16:creationId xmlns="" xmlns:a16="http://schemas.microsoft.com/office/drawing/2014/main" id="{9EFCEA18-EDB1-43AE-A714-B9C6F85DEFF6}"/>
              </a:ext>
            </a:extLst>
          </p:cNvPr>
          <p:cNvSpPr txBox="1">
            <a:spLocks/>
          </p:cNvSpPr>
          <p:nvPr/>
        </p:nvSpPr>
        <p:spPr>
          <a:xfrm>
            <a:off x="234950" y="163513"/>
            <a:ext cx="11510963" cy="708025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endParaRPr lang="ru-RU" sz="2400" b="1" dirty="0">
              <a:solidFill>
                <a:srgbClr val="17375E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1515" name="Прямоугольник 16"/>
          <p:cNvSpPr>
            <a:spLocks noChangeArrowheads="1"/>
          </p:cNvSpPr>
          <p:nvPr/>
        </p:nvSpPr>
        <p:spPr bwMode="auto">
          <a:xfrm>
            <a:off x="379413" y="855663"/>
            <a:ext cx="114490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endParaRPr lang="ru-RU" altLang="ru-R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6" name="TextBox 18"/>
          <p:cNvSpPr txBox="1">
            <a:spLocks noChangeArrowheads="1"/>
          </p:cNvSpPr>
          <p:nvPr/>
        </p:nvSpPr>
        <p:spPr bwMode="auto">
          <a:xfrm>
            <a:off x="2468563" y="2784475"/>
            <a:ext cx="7231062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4400" b="1" dirty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БЛАГОДАРИМ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80291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altLang="ru-RU" dirty="0" smtClean="0"/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altLang="ru-RU" dirty="0" smtClean="0"/>
          </a:p>
        </p:txBody>
      </p:sp>
      <p:pic>
        <p:nvPicPr>
          <p:cNvPr id="3076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-2388"/>
            <a:ext cx="1218882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E83D799E-CE92-4905-91BE-AEEBB4569661}"/>
              </a:ext>
            </a:extLst>
          </p:cNvPr>
          <p:cNvSpPr/>
          <p:nvPr/>
        </p:nvSpPr>
        <p:spPr>
          <a:xfrm>
            <a:off x="2569368" y="5802312"/>
            <a:ext cx="7056437" cy="877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891384" y="4021617"/>
            <a:ext cx="1129797" cy="1106387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891385" y="2203197"/>
            <a:ext cx="1129797" cy="1106387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7802586" y="2744773"/>
            <a:ext cx="1786903" cy="1796433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8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6226233" y="3264364"/>
            <a:ext cx="872836" cy="757253"/>
          </a:xfrm>
          <a:prstGeom prst="rightArrow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31767" y="2072746"/>
            <a:ext cx="3445621" cy="1570243"/>
          </a:xfrm>
          <a:prstGeom prst="rect">
            <a:avLst/>
          </a:prstGeom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Мероприятия систематического наблюдения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31767" y="4134850"/>
            <a:ext cx="3445621" cy="1077218"/>
          </a:xfrm>
          <a:prstGeom prst="rect">
            <a:avLst/>
          </a:prstGeom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Мониторинг телеканалов</a:t>
            </a:r>
            <a:endParaRPr lang="ru-RU" sz="3200" dirty="0"/>
          </a:p>
        </p:txBody>
      </p:sp>
      <p:sp>
        <p:nvSpPr>
          <p:cNvPr id="7" name="Минус 6"/>
          <p:cNvSpPr/>
          <p:nvPr/>
        </p:nvSpPr>
        <p:spPr>
          <a:xfrm>
            <a:off x="4305986" y="2706299"/>
            <a:ext cx="374073" cy="7694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Минус 9"/>
          <p:cNvSpPr/>
          <p:nvPr/>
        </p:nvSpPr>
        <p:spPr>
          <a:xfrm>
            <a:off x="4305986" y="4496344"/>
            <a:ext cx="374073" cy="8972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036275" y="257695"/>
            <a:ext cx="81162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2019 году сотрудниками Управления были выявлены 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нарушения </a:t>
            </a:r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установленного порядка распространения среди детей продукции средства массовой информации, содержащей информацию, причиняющую вред их здоровью и (или) развитию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14291" y="4666339"/>
            <a:ext cx="2236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ПРОТОКОЛОВ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43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dirty="0" smtClean="0"/>
          </a:p>
        </p:txBody>
      </p:sp>
      <p:pic>
        <p:nvPicPr>
          <p:cNvPr id="6147" name="Объект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906" y="5556"/>
            <a:ext cx="12168188" cy="6846888"/>
          </a:xfrm>
        </p:spPr>
      </p:pic>
      <p:sp>
        <p:nvSpPr>
          <p:cNvPr id="11" name="Скругленный прямоугольник 10">
            <a:extLst>
              <a:ext uri="{FF2B5EF4-FFF2-40B4-BE49-F238E27FC236}">
                <a16:creationId xmlns="" xmlns:a16="http://schemas.microsoft.com/office/drawing/2014/main" id="{68D1ADF8-328E-4CFD-809D-5B201968D36A}"/>
              </a:ext>
            </a:extLst>
          </p:cNvPr>
          <p:cNvSpPr/>
          <p:nvPr/>
        </p:nvSpPr>
        <p:spPr>
          <a:xfrm>
            <a:off x="883400" y="189116"/>
            <a:ext cx="10498975" cy="1103109"/>
          </a:xfrm>
          <a:prstGeom prst="roundRect">
            <a:avLst/>
          </a:prstGeom>
          <a:solidFill>
            <a:srgbClr val="0070C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соответствии со ст. 12 Федерального закона № 436-ФЗ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знак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информационной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продукции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обозначение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категории информационной продукции знаком информационной продукции среди детей осуществляется следующим образом: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Текст 2">
            <a:extLst>
              <a:ext uri="{FF2B5EF4-FFF2-40B4-BE49-F238E27FC236}">
                <a16:creationId xmlns="" xmlns:a16="http://schemas.microsoft.com/office/drawing/2014/main" id="{48F80C28-CCB7-4552-B1A5-E11353DC8817}"/>
              </a:ext>
            </a:extLst>
          </p:cNvPr>
          <p:cNvSpPr txBox="1">
            <a:spLocks/>
          </p:cNvSpPr>
          <p:nvPr/>
        </p:nvSpPr>
        <p:spPr bwMode="auto">
          <a:xfrm>
            <a:off x="173038" y="1292225"/>
            <a:ext cx="574516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algn="ctr">
              <a:lnSpc>
                <a:spcPct val="90000"/>
              </a:lnSpc>
              <a:spcBef>
                <a:spcPts val="1000"/>
              </a:spcBef>
              <a:defRPr/>
            </a:pPr>
            <a:endParaRPr lang="ru-RU" b="1" dirty="0">
              <a:solidFill>
                <a:srgbClr val="002060"/>
              </a:solidFill>
              <a:latin typeface="Constantia" pitchFamily="18" charset="0"/>
              <a:cs typeface="+mn-cs"/>
            </a:endParaRPr>
          </a:p>
        </p:txBody>
      </p:sp>
      <p:sp>
        <p:nvSpPr>
          <p:cNvPr id="15" name="Объект 3">
            <a:extLst>
              <a:ext uri="{FF2B5EF4-FFF2-40B4-BE49-F238E27FC236}">
                <a16:creationId xmlns="" xmlns:a16="http://schemas.microsoft.com/office/drawing/2014/main" id="{D1CF349A-E7A1-4116-AADC-84E9CA2BEF3F}"/>
              </a:ext>
            </a:extLst>
          </p:cNvPr>
          <p:cNvSpPr txBox="1">
            <a:spLocks/>
          </p:cNvSpPr>
          <p:nvPr/>
        </p:nvSpPr>
        <p:spPr>
          <a:xfrm>
            <a:off x="1466687" y="2214225"/>
            <a:ext cx="4040187" cy="3951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endParaRPr lang="ru-RU" sz="2800" dirty="0">
              <a:latin typeface="Constantia" pitchFamily="18" charset="0"/>
              <a:cs typeface="+mn-cs"/>
            </a:endParaRPr>
          </a:p>
        </p:txBody>
      </p:sp>
      <p:sp>
        <p:nvSpPr>
          <p:cNvPr id="16" name="Текст 4">
            <a:extLst>
              <a:ext uri="{FF2B5EF4-FFF2-40B4-BE49-F238E27FC236}">
                <a16:creationId xmlns="" xmlns:a16="http://schemas.microsoft.com/office/drawing/2014/main" id="{FABFBDC5-F45E-4DB6-AF93-7FDC937B8B91}"/>
              </a:ext>
            </a:extLst>
          </p:cNvPr>
          <p:cNvSpPr txBox="1">
            <a:spLocks/>
          </p:cNvSpPr>
          <p:nvPr/>
        </p:nvSpPr>
        <p:spPr>
          <a:xfrm>
            <a:off x="6567488" y="1393825"/>
            <a:ext cx="4627562" cy="6397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 algn="ctr">
              <a:lnSpc>
                <a:spcPct val="90000"/>
              </a:lnSpc>
              <a:spcBef>
                <a:spcPts val="1000"/>
              </a:spcBef>
              <a:defRPr/>
            </a:pPr>
            <a:endParaRPr lang="ru-RU" sz="2000" b="1" dirty="0">
              <a:solidFill>
                <a:srgbClr val="002060"/>
              </a:solidFill>
              <a:latin typeface="Constantia" pitchFamily="18" charset="0"/>
              <a:cs typeface="+mn-cs"/>
            </a:endParaRPr>
          </a:p>
        </p:txBody>
      </p:sp>
      <p:sp>
        <p:nvSpPr>
          <p:cNvPr id="17" name="Объект 5">
            <a:extLst>
              <a:ext uri="{FF2B5EF4-FFF2-40B4-BE49-F238E27FC236}">
                <a16:creationId xmlns="" xmlns:a16="http://schemas.microsoft.com/office/drawing/2014/main" id="{6970B2FB-C942-42CE-BA17-72D39171B8F5}"/>
              </a:ext>
            </a:extLst>
          </p:cNvPr>
          <p:cNvSpPr txBox="1">
            <a:spLocks/>
          </p:cNvSpPr>
          <p:nvPr/>
        </p:nvSpPr>
        <p:spPr>
          <a:xfrm>
            <a:off x="6497638" y="1717675"/>
            <a:ext cx="4884737" cy="3951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endParaRPr lang="ru-RU" dirty="0">
              <a:latin typeface="Constantia" pitchFamily="18" charset="0"/>
              <a:cs typeface="+mn-cs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 bwMode="auto">
          <a:xfrm>
            <a:off x="798022" y="1509741"/>
            <a:ext cx="10564090" cy="4799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применительно к категории информационной продукции для детей,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не достигших возраста шести лет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- в виде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0+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применительно к категории информационной продукции для детей,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достигших возраста шести лет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- в виде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6+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(или) текстового предупреждения в виде словосочетания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"для детей старше шести лет"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применительно к категории информационной продукции для детей,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достигших возраста двенадцати лет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- в виде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12+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(или) текстового предупреждения в виде словосочетания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"для детей старше 12 лет"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применительно к категории информационной продукции для детей,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достигших возраста шестнадцати лет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- в виде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16+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(или) текстового предупреждения в виде словосочетания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"для детей старше 16 лет"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применительно к категории информационной продукции,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запрещенной для детей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- в виде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18+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(или) текстового предупреждения в виде словосочетания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"запрещено для детей".</a:t>
            </a:r>
          </a:p>
          <a:p>
            <a:pPr marL="0" indent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Размер знака информационной продукции должен составлять не менее чем 5 % площади экрана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dirty="0" smtClean="0"/>
          </a:p>
        </p:txBody>
      </p:sp>
      <p:pic>
        <p:nvPicPr>
          <p:cNvPr id="6147" name="Объект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4027" y="11112"/>
            <a:ext cx="12168188" cy="6846888"/>
          </a:xfrm>
        </p:spPr>
      </p:pic>
      <p:sp>
        <p:nvSpPr>
          <p:cNvPr id="11" name="Скругленный прямоугольник 10">
            <a:extLst>
              <a:ext uri="{FF2B5EF4-FFF2-40B4-BE49-F238E27FC236}">
                <a16:creationId xmlns="" xmlns:a16="http://schemas.microsoft.com/office/drawing/2014/main" id="{68D1ADF8-328E-4CFD-809D-5B201968D36A}"/>
              </a:ext>
            </a:extLst>
          </p:cNvPr>
          <p:cNvSpPr/>
          <p:nvPr/>
        </p:nvSpPr>
        <p:spPr>
          <a:xfrm>
            <a:off x="798022" y="203665"/>
            <a:ext cx="10498975" cy="119016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6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Минкомсвязи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от 17.08.2012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202 </a:t>
            </a:r>
            <a:endParaRPr lang="ru-RU" sz="2400" b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порядка демонстрации знака информационной продукции в начале трансляции телепрограммы, телепередачи, а также при каждом возобновлении их трансляции (после прерывания рекламой и (или) иной информацией)»</a:t>
            </a:r>
          </a:p>
          <a:p>
            <a:pPr algn="ctr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Текст 2">
            <a:extLst>
              <a:ext uri="{FF2B5EF4-FFF2-40B4-BE49-F238E27FC236}">
                <a16:creationId xmlns="" xmlns:a16="http://schemas.microsoft.com/office/drawing/2014/main" id="{48F80C28-CCB7-4552-B1A5-E11353DC8817}"/>
              </a:ext>
            </a:extLst>
          </p:cNvPr>
          <p:cNvSpPr txBox="1">
            <a:spLocks/>
          </p:cNvSpPr>
          <p:nvPr/>
        </p:nvSpPr>
        <p:spPr bwMode="auto">
          <a:xfrm>
            <a:off x="173038" y="1292225"/>
            <a:ext cx="574516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algn="ctr">
              <a:lnSpc>
                <a:spcPct val="90000"/>
              </a:lnSpc>
              <a:spcBef>
                <a:spcPts val="1000"/>
              </a:spcBef>
              <a:defRPr/>
            </a:pPr>
            <a:endParaRPr lang="ru-RU" b="1" dirty="0">
              <a:solidFill>
                <a:srgbClr val="002060"/>
              </a:solidFill>
              <a:latin typeface="Constantia" pitchFamily="18" charset="0"/>
              <a:cs typeface="+mn-cs"/>
            </a:endParaRPr>
          </a:p>
        </p:txBody>
      </p:sp>
      <p:sp>
        <p:nvSpPr>
          <p:cNvPr id="15" name="Объект 3">
            <a:extLst>
              <a:ext uri="{FF2B5EF4-FFF2-40B4-BE49-F238E27FC236}">
                <a16:creationId xmlns="" xmlns:a16="http://schemas.microsoft.com/office/drawing/2014/main" id="{D1CF349A-E7A1-4116-AADC-84E9CA2BEF3F}"/>
              </a:ext>
            </a:extLst>
          </p:cNvPr>
          <p:cNvSpPr txBox="1">
            <a:spLocks/>
          </p:cNvSpPr>
          <p:nvPr/>
        </p:nvSpPr>
        <p:spPr>
          <a:xfrm>
            <a:off x="1466687" y="2214225"/>
            <a:ext cx="4040187" cy="3951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endParaRPr lang="ru-RU" sz="2800" dirty="0">
              <a:latin typeface="Constantia" pitchFamily="18" charset="0"/>
              <a:cs typeface="+mn-cs"/>
            </a:endParaRPr>
          </a:p>
        </p:txBody>
      </p:sp>
      <p:sp>
        <p:nvSpPr>
          <p:cNvPr id="16" name="Текст 4">
            <a:extLst>
              <a:ext uri="{FF2B5EF4-FFF2-40B4-BE49-F238E27FC236}">
                <a16:creationId xmlns="" xmlns:a16="http://schemas.microsoft.com/office/drawing/2014/main" id="{FABFBDC5-F45E-4DB6-AF93-7FDC937B8B91}"/>
              </a:ext>
            </a:extLst>
          </p:cNvPr>
          <p:cNvSpPr txBox="1">
            <a:spLocks/>
          </p:cNvSpPr>
          <p:nvPr/>
        </p:nvSpPr>
        <p:spPr>
          <a:xfrm>
            <a:off x="6567488" y="1393825"/>
            <a:ext cx="4627562" cy="6397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 algn="ctr">
              <a:lnSpc>
                <a:spcPct val="90000"/>
              </a:lnSpc>
              <a:spcBef>
                <a:spcPts val="1000"/>
              </a:spcBef>
              <a:defRPr/>
            </a:pPr>
            <a:endParaRPr lang="ru-RU" sz="2000" b="1" dirty="0">
              <a:solidFill>
                <a:srgbClr val="002060"/>
              </a:solidFill>
              <a:latin typeface="Constantia" pitchFamily="18" charset="0"/>
              <a:cs typeface="+mn-cs"/>
            </a:endParaRPr>
          </a:p>
        </p:txBody>
      </p:sp>
      <p:sp>
        <p:nvSpPr>
          <p:cNvPr id="17" name="Объект 5">
            <a:extLst>
              <a:ext uri="{FF2B5EF4-FFF2-40B4-BE49-F238E27FC236}">
                <a16:creationId xmlns="" xmlns:a16="http://schemas.microsoft.com/office/drawing/2014/main" id="{6970B2FB-C942-42CE-BA17-72D39171B8F5}"/>
              </a:ext>
            </a:extLst>
          </p:cNvPr>
          <p:cNvSpPr txBox="1">
            <a:spLocks/>
          </p:cNvSpPr>
          <p:nvPr/>
        </p:nvSpPr>
        <p:spPr>
          <a:xfrm>
            <a:off x="6497638" y="1717675"/>
            <a:ext cx="4884737" cy="3951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endParaRPr lang="ru-RU" dirty="0">
              <a:latin typeface="Constantia" pitchFamily="18" charset="0"/>
              <a:cs typeface="+mn-cs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 bwMode="auto">
          <a:xfrm>
            <a:off x="848995" y="1592305"/>
            <a:ext cx="10397028" cy="4799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Знак информационной продукции демонстрируется в углу кадра и представляет собой цифру со знаком +, в соответствии с возрастной категорией: 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0+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6+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12+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16+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18+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Знак информационной продукции должен быть не менее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размера</a:t>
            </a:r>
          </a:p>
          <a:p>
            <a:pPr marL="0" lv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логотипа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телеканала.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 демонстрации знака информационной продукции при телевещании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такой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знак не может накладываться на логотип телеканала.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Продолжительность демонстрации знака информационной продукции в начале трансляции телепрограммы, телепередачи, а также при каждом возобновлении их трансляции (после прерывания рекламой и (или) иной информацией) должна составлять </a:t>
            </a:r>
            <a:r>
              <a:rPr lang="ru-RU" sz="2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 менее 8 секунд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Трансляция в эфире без предварительной записи (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прямой эфир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телепрограмм, телепередач, а также каждое их возобновление (после прерывания рекламой или иной информацией) допускается </a:t>
            </a:r>
            <a:r>
              <a:rPr lang="ru-RU" sz="20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без знака информационной продукции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5069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altLang="ru-RU" dirty="0" smtClean="0"/>
          </a:p>
        </p:txBody>
      </p:sp>
      <p:sp>
        <p:nvSpPr>
          <p:cNvPr id="14339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14340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DF05D36-C694-48F2-A79A-673464157183}"/>
              </a:ext>
            </a:extLst>
          </p:cNvPr>
          <p:cNvSpPr/>
          <p:nvPr/>
        </p:nvSpPr>
        <p:spPr>
          <a:xfrm>
            <a:off x="68263" y="2205039"/>
            <a:ext cx="18473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endParaRPr lang="ru-RU" sz="6600" dirty="0">
              <a:solidFill>
                <a:schemeClr val="tx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2AB98E58-A7BD-4E53-B988-C9EF385FF9B4}"/>
              </a:ext>
            </a:extLst>
          </p:cNvPr>
          <p:cNvSpPr txBox="1">
            <a:spLocks/>
          </p:cNvSpPr>
          <p:nvPr/>
        </p:nvSpPr>
        <p:spPr>
          <a:xfrm>
            <a:off x="1" y="333376"/>
            <a:ext cx="11745913" cy="1179513"/>
          </a:xfrm>
          <a:prstGeom prst="rect">
            <a:avLst/>
          </a:prstGeo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ru-RU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1" name="Стрелка вниз 10">
            <a:extLst>
              <a:ext uri="{FF2B5EF4-FFF2-40B4-BE49-F238E27FC236}">
                <a16:creationId xmlns="" xmlns:a16="http://schemas.microsoft.com/office/drawing/2014/main" id="{C5544283-F825-47CE-9FF5-DD49447453F8}"/>
              </a:ext>
            </a:extLst>
          </p:cNvPr>
          <p:cNvSpPr/>
          <p:nvPr/>
        </p:nvSpPr>
        <p:spPr>
          <a:xfrm rot="18868755">
            <a:off x="8657433" y="691357"/>
            <a:ext cx="504825" cy="766763"/>
          </a:xfrm>
          <a:prstGeom prst="downArrow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346" name="Прямоугольник 13"/>
          <p:cNvSpPr>
            <a:spLocks noChangeArrowheads="1"/>
          </p:cNvSpPr>
          <p:nvPr/>
        </p:nvSpPr>
        <p:spPr bwMode="auto">
          <a:xfrm>
            <a:off x="187325" y="788988"/>
            <a:ext cx="11852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858" y="738605"/>
            <a:ext cx="7174385" cy="538078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854163" y="5154114"/>
            <a:ext cx="21113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chemeClr val="bg1"/>
                </a:solidFill>
              </a:rPr>
              <a:t>12+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2375991" y="905810"/>
            <a:ext cx="821035" cy="660251"/>
          </a:xfrm>
          <a:prstGeom prst="hexagon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 rot="20188928">
            <a:off x="2024153" y="954039"/>
            <a:ext cx="15247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синема</a:t>
            </a:r>
            <a:endParaRPr lang="ru-RU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497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altLang="ru-RU" dirty="0" smtClean="0"/>
          </a:p>
        </p:txBody>
      </p:sp>
      <p:sp>
        <p:nvSpPr>
          <p:cNvPr id="14339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altLang="ru-RU" dirty="0" smtClean="0"/>
          </a:p>
        </p:txBody>
      </p:sp>
      <p:pic>
        <p:nvPicPr>
          <p:cNvPr id="14340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DF05D36-C694-48F2-A79A-673464157183}"/>
              </a:ext>
            </a:extLst>
          </p:cNvPr>
          <p:cNvSpPr/>
          <p:nvPr/>
        </p:nvSpPr>
        <p:spPr>
          <a:xfrm>
            <a:off x="68263" y="2205039"/>
            <a:ext cx="18473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endParaRPr lang="ru-RU" sz="6600" dirty="0">
              <a:solidFill>
                <a:schemeClr val="tx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2AB98E58-A7BD-4E53-B988-C9EF385FF9B4}"/>
              </a:ext>
            </a:extLst>
          </p:cNvPr>
          <p:cNvSpPr txBox="1">
            <a:spLocks/>
          </p:cNvSpPr>
          <p:nvPr/>
        </p:nvSpPr>
        <p:spPr>
          <a:xfrm>
            <a:off x="1" y="333376"/>
            <a:ext cx="11745913" cy="1179513"/>
          </a:xfrm>
          <a:prstGeom prst="rect">
            <a:avLst/>
          </a:prstGeo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ст. 20 Закона Российской Федерации "О средствах массовой информации" от 27.12.1991 № 2124-1 </a:t>
            </a:r>
            <a:r>
              <a:rPr lang="ru-RU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1" name="Стрелка вниз 10">
            <a:extLst>
              <a:ext uri="{FF2B5EF4-FFF2-40B4-BE49-F238E27FC236}">
                <a16:creationId xmlns="" xmlns:a16="http://schemas.microsoft.com/office/drawing/2014/main" id="{C5544283-F825-47CE-9FF5-DD49447453F8}"/>
              </a:ext>
            </a:extLst>
          </p:cNvPr>
          <p:cNvSpPr/>
          <p:nvPr/>
        </p:nvSpPr>
        <p:spPr>
          <a:xfrm rot="18868755">
            <a:off x="8657433" y="691357"/>
            <a:ext cx="504825" cy="766763"/>
          </a:xfrm>
          <a:prstGeom prst="downArrow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4344" name="Прямоугольник 11"/>
          <p:cNvSpPr>
            <a:spLocks noChangeArrowheads="1"/>
          </p:cNvSpPr>
          <p:nvPr/>
        </p:nvSpPr>
        <p:spPr bwMode="auto">
          <a:xfrm>
            <a:off x="942975" y="1111251"/>
            <a:ext cx="106045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Согласно ч.1 ст. 20 Закона о СМИ, устав редакции средства массовой информации принимается на общем собрании коллектива журналистов - штатных сотрудников редакции большинством голосов при наличии не менее двух третей его состава и утверждается учредителем.</a:t>
            </a:r>
          </a:p>
          <a:p>
            <a:r>
              <a:rPr lang="ru-RU" altLang="ru-RU" sz="1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уставе редакции должны быть определены:</a:t>
            </a:r>
          </a:p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- взаимные права и обязанности учредителя, редакции, главного редактора;</a:t>
            </a:r>
          </a:p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-полномочия коллектива журналистов - штатных сотрудников редакции;</a:t>
            </a:r>
          </a:p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-порядок назначения (избрания) главного редактора, редакционной коллегии и (или) иных органов управления редакцией;</a:t>
            </a:r>
          </a:p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-основания и порядок прекращения и приостановления деятельности средства массовой информации;</a:t>
            </a:r>
          </a:p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-передача и (или) сохранение права на наименование (название), иные юридические последствия смены учредителя, изменения состава -соучредителей, прекращения деятельности средства массовой информации, ликвидации или реорганизации редакции, изменения ее организационно-правовой формы;</a:t>
            </a:r>
          </a:p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-порядок утверждения и изменения устава редакции, а также иные положения, предусмотренные настоящим Законом и другими законодательными актами.</a:t>
            </a:r>
          </a:p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	В соответствии с ч. 3 ст. 20 Закона о СМИ: до утверждения устава редакции или если редакция состоит менее чем из десяти человек, ее отношения с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учредителем</a:t>
            </a:r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5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6" name="Прямоугольник 13"/>
          <p:cNvSpPr>
            <a:spLocks noChangeArrowheads="1"/>
          </p:cNvSpPr>
          <p:nvPr/>
        </p:nvSpPr>
        <p:spPr bwMode="auto">
          <a:xfrm>
            <a:off x="187325" y="788988"/>
            <a:ext cx="11852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531" y="626024"/>
            <a:ext cx="9266571" cy="5205248"/>
          </a:xfrm>
          <a:prstGeom prst="rect">
            <a:avLst/>
          </a:prstGeom>
        </p:spPr>
      </p:pic>
      <p:sp>
        <p:nvSpPr>
          <p:cNvPr id="10" name="Шестиугольник 9"/>
          <p:cNvSpPr/>
          <p:nvPr/>
        </p:nvSpPr>
        <p:spPr>
          <a:xfrm>
            <a:off x="1419994" y="828194"/>
            <a:ext cx="821035" cy="660251"/>
          </a:xfrm>
          <a:prstGeom prst="hexagon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36373" y="649586"/>
            <a:ext cx="2749320" cy="461665"/>
          </a:xfrm>
          <a:prstGeom prst="rect">
            <a:avLst/>
          </a:prstGeom>
          <a:noFill/>
          <a:ln>
            <a:noFill/>
          </a:ln>
          <a:scene3d>
            <a:camera prst="isometricRightUp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ru-RU" sz="24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синема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909845" y="4635292"/>
            <a:ext cx="19367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chemeClr val="bg1"/>
                </a:solidFill>
              </a:rPr>
              <a:t> 6+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8909845" y="4537847"/>
            <a:ext cx="1238596" cy="121055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89184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altLang="ru-RU" dirty="0" smtClean="0"/>
          </a:p>
        </p:txBody>
      </p:sp>
      <p:sp>
        <p:nvSpPr>
          <p:cNvPr id="14339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14340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11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DF05D36-C694-48F2-A79A-673464157183}"/>
              </a:ext>
            </a:extLst>
          </p:cNvPr>
          <p:cNvSpPr/>
          <p:nvPr/>
        </p:nvSpPr>
        <p:spPr>
          <a:xfrm>
            <a:off x="68263" y="2205039"/>
            <a:ext cx="18473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endParaRPr lang="ru-RU" sz="6600" dirty="0">
              <a:solidFill>
                <a:schemeClr val="tx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2AB98E58-A7BD-4E53-B988-C9EF385FF9B4}"/>
              </a:ext>
            </a:extLst>
          </p:cNvPr>
          <p:cNvSpPr txBox="1">
            <a:spLocks/>
          </p:cNvSpPr>
          <p:nvPr/>
        </p:nvSpPr>
        <p:spPr>
          <a:xfrm>
            <a:off x="1" y="333376"/>
            <a:ext cx="11745913" cy="1179513"/>
          </a:xfrm>
          <a:prstGeom prst="rect">
            <a:avLst/>
          </a:prstGeo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ru-RU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4346" name="Прямоугольник 13"/>
          <p:cNvSpPr>
            <a:spLocks noChangeArrowheads="1"/>
          </p:cNvSpPr>
          <p:nvPr/>
        </p:nvSpPr>
        <p:spPr bwMode="auto">
          <a:xfrm>
            <a:off x="187325" y="788988"/>
            <a:ext cx="11852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638" y="669006"/>
            <a:ext cx="7174385" cy="538078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093688" y="5299221"/>
            <a:ext cx="2111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12+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2138684" y="788988"/>
            <a:ext cx="821035" cy="660251"/>
          </a:xfrm>
          <a:prstGeom prst="hexagon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 rot="20188928">
            <a:off x="1786844" y="854403"/>
            <a:ext cx="15247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синема</a:t>
            </a:r>
            <a:endParaRPr lang="ru-RU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8003564" y="5161456"/>
            <a:ext cx="942248" cy="79874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20418399">
            <a:off x="2275245" y="3215366"/>
            <a:ext cx="622594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НАРУШЕНИЕ</a:t>
            </a:r>
            <a:endParaRPr lang="ru-RU" sz="7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729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altLang="ru-RU" dirty="0" smtClean="0"/>
          </a:p>
        </p:txBody>
      </p:sp>
      <p:sp>
        <p:nvSpPr>
          <p:cNvPr id="14339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altLang="ru-RU" dirty="0" smtClean="0"/>
          </a:p>
        </p:txBody>
      </p:sp>
      <p:pic>
        <p:nvPicPr>
          <p:cNvPr id="14340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DF05D36-C694-48F2-A79A-673464157183}"/>
              </a:ext>
            </a:extLst>
          </p:cNvPr>
          <p:cNvSpPr/>
          <p:nvPr/>
        </p:nvSpPr>
        <p:spPr>
          <a:xfrm>
            <a:off x="68263" y="2205039"/>
            <a:ext cx="18473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endParaRPr lang="ru-RU" sz="6600" dirty="0">
              <a:solidFill>
                <a:schemeClr val="tx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2AB98E58-A7BD-4E53-B988-C9EF385FF9B4}"/>
              </a:ext>
            </a:extLst>
          </p:cNvPr>
          <p:cNvSpPr txBox="1">
            <a:spLocks/>
          </p:cNvSpPr>
          <p:nvPr/>
        </p:nvSpPr>
        <p:spPr>
          <a:xfrm>
            <a:off x="1" y="333376"/>
            <a:ext cx="11745913" cy="1179513"/>
          </a:xfrm>
          <a:prstGeom prst="rect">
            <a:avLst/>
          </a:prstGeo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1737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ст. 20 Закона Российской Федерации "О средствах массовой информации" от 27.12.1991 № 2124-1 </a:t>
            </a:r>
            <a:r>
              <a:rPr lang="ru-RU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1" name="Стрелка вниз 10">
            <a:extLst>
              <a:ext uri="{FF2B5EF4-FFF2-40B4-BE49-F238E27FC236}">
                <a16:creationId xmlns="" xmlns:a16="http://schemas.microsoft.com/office/drawing/2014/main" id="{C5544283-F825-47CE-9FF5-DD49447453F8}"/>
              </a:ext>
            </a:extLst>
          </p:cNvPr>
          <p:cNvSpPr/>
          <p:nvPr/>
        </p:nvSpPr>
        <p:spPr>
          <a:xfrm rot="18868755">
            <a:off x="8657433" y="691357"/>
            <a:ext cx="504825" cy="766763"/>
          </a:xfrm>
          <a:prstGeom prst="downArrow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4344" name="Прямоугольник 11"/>
          <p:cNvSpPr>
            <a:spLocks noChangeArrowheads="1"/>
          </p:cNvSpPr>
          <p:nvPr/>
        </p:nvSpPr>
        <p:spPr bwMode="auto">
          <a:xfrm>
            <a:off x="942975" y="1111251"/>
            <a:ext cx="106045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Согласно ч.1 ст. 20 Закона о СМИ, устав редакции средства массовой информации принимается на общем собрании коллектива журналистов - штатных сотрудников редакции большинством голосов при наличии не менее двух третей его состава и утверждается учредителем.</a:t>
            </a:r>
          </a:p>
          <a:p>
            <a:r>
              <a:rPr lang="ru-RU" altLang="ru-RU" sz="1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уставе редакции должны быть определены:</a:t>
            </a:r>
          </a:p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- взаимные права и обязанности учредителя, редакции, главного редактора;</a:t>
            </a:r>
          </a:p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-полномочия коллектива журналистов - штатных сотрудников редакции;</a:t>
            </a:r>
          </a:p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-порядок назначения (избрания) главного редактора, редакционной коллегии и (или) иных органов управления редакцией;</a:t>
            </a:r>
          </a:p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-основания и порядок прекращения и приостановления деятельности средства массовой информации;</a:t>
            </a:r>
          </a:p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-передача и (или) сохранение права на наименование (название), иные юридические последствия смены учредителя, изменения состава -соучредителей, прекращения деятельности средства массовой информации, ликвидации или реорганизации редакции, изменения ее организационно-правовой формы;</a:t>
            </a:r>
          </a:p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-порядок утверждения и изменения устава редакции, а также иные положения, предусмотренные настоящим Законом и другими законодательными актами.</a:t>
            </a:r>
          </a:p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	В соответствии с ч. 3 ст. 20 Закона о СМИ: до утверждения устава редакции или если редакция состоит менее чем из десяти человек, ее отношения с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учредителем</a:t>
            </a:r>
            <a:endParaRPr lang="ru-RU" alt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5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6" name="Прямоугольник 13"/>
          <p:cNvSpPr>
            <a:spLocks noChangeArrowheads="1"/>
          </p:cNvSpPr>
          <p:nvPr/>
        </p:nvSpPr>
        <p:spPr bwMode="auto">
          <a:xfrm>
            <a:off x="187325" y="788988"/>
            <a:ext cx="11852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531" y="626024"/>
            <a:ext cx="9266571" cy="5205248"/>
          </a:xfrm>
          <a:prstGeom prst="rect">
            <a:avLst/>
          </a:prstGeom>
        </p:spPr>
      </p:pic>
      <p:sp>
        <p:nvSpPr>
          <p:cNvPr id="10" name="Шестиугольник 9"/>
          <p:cNvSpPr/>
          <p:nvPr/>
        </p:nvSpPr>
        <p:spPr>
          <a:xfrm>
            <a:off x="1419994" y="828194"/>
            <a:ext cx="821035" cy="660251"/>
          </a:xfrm>
          <a:prstGeom prst="hexagon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36373" y="649586"/>
            <a:ext cx="2749320" cy="461665"/>
          </a:xfrm>
          <a:prstGeom prst="rect">
            <a:avLst/>
          </a:prstGeom>
          <a:noFill/>
          <a:ln>
            <a:noFill/>
          </a:ln>
          <a:scene3d>
            <a:camera prst="isometricRightUp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ru-RU" sz="24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синема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31310" y="673858"/>
            <a:ext cx="19367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chemeClr val="bg1"/>
                </a:solidFill>
              </a:rPr>
              <a:t> 6+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931310" y="626024"/>
            <a:ext cx="1238596" cy="121055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0887173">
            <a:off x="3728124" y="4058773"/>
            <a:ext cx="624305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НАРУШЕНИЕ</a:t>
            </a:r>
            <a:endParaRPr lang="ru-RU" sz="72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610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dirty="0" smtClean="0"/>
          </a:p>
        </p:txBody>
      </p:sp>
      <p:pic>
        <p:nvPicPr>
          <p:cNvPr id="6147" name="Объект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1112"/>
            <a:ext cx="12168188" cy="6846888"/>
          </a:xfrm>
        </p:spPr>
      </p:pic>
      <p:sp>
        <p:nvSpPr>
          <p:cNvPr id="11" name="Скругленный прямоугольник 10">
            <a:extLst>
              <a:ext uri="{FF2B5EF4-FFF2-40B4-BE49-F238E27FC236}">
                <a16:creationId xmlns="" xmlns:a16="http://schemas.microsoft.com/office/drawing/2014/main" id="{68D1ADF8-328E-4CFD-809D-5B201968D36A}"/>
              </a:ext>
            </a:extLst>
          </p:cNvPr>
          <p:cNvSpPr/>
          <p:nvPr/>
        </p:nvSpPr>
        <p:spPr>
          <a:xfrm>
            <a:off x="1080654" y="141598"/>
            <a:ext cx="9731520" cy="133806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6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Минкомсвязи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27.09.2012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230 </a:t>
            </a:r>
            <a:endParaRPr lang="ru-RU" sz="2400" b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порядка сопровождения информационной продукции, распространяемой посредством радиовещания сообщением об ограничении распространения информационной продукции среди детей в начале трансляции радиопередач»</a:t>
            </a:r>
          </a:p>
          <a:p>
            <a:pPr algn="ctr">
              <a:defRPr/>
            </a:pP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Текст 2">
            <a:extLst>
              <a:ext uri="{FF2B5EF4-FFF2-40B4-BE49-F238E27FC236}">
                <a16:creationId xmlns="" xmlns:a16="http://schemas.microsoft.com/office/drawing/2014/main" id="{48F80C28-CCB7-4552-B1A5-E11353DC8817}"/>
              </a:ext>
            </a:extLst>
          </p:cNvPr>
          <p:cNvSpPr txBox="1">
            <a:spLocks/>
          </p:cNvSpPr>
          <p:nvPr/>
        </p:nvSpPr>
        <p:spPr bwMode="auto">
          <a:xfrm>
            <a:off x="173038" y="1292225"/>
            <a:ext cx="574516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algn="ctr">
              <a:lnSpc>
                <a:spcPct val="90000"/>
              </a:lnSpc>
              <a:spcBef>
                <a:spcPts val="1000"/>
              </a:spcBef>
              <a:defRPr/>
            </a:pPr>
            <a:endParaRPr lang="ru-RU" b="1" dirty="0">
              <a:solidFill>
                <a:srgbClr val="002060"/>
              </a:solidFill>
              <a:latin typeface="Constantia" pitchFamily="18" charset="0"/>
              <a:cs typeface="+mn-cs"/>
            </a:endParaRPr>
          </a:p>
        </p:txBody>
      </p:sp>
      <p:sp>
        <p:nvSpPr>
          <p:cNvPr id="15" name="Объект 3">
            <a:extLst>
              <a:ext uri="{FF2B5EF4-FFF2-40B4-BE49-F238E27FC236}">
                <a16:creationId xmlns="" xmlns:a16="http://schemas.microsoft.com/office/drawing/2014/main" id="{D1CF349A-E7A1-4116-AADC-84E9CA2BEF3F}"/>
              </a:ext>
            </a:extLst>
          </p:cNvPr>
          <p:cNvSpPr txBox="1">
            <a:spLocks/>
          </p:cNvSpPr>
          <p:nvPr/>
        </p:nvSpPr>
        <p:spPr>
          <a:xfrm>
            <a:off x="1466687" y="2214225"/>
            <a:ext cx="4040187" cy="3951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endParaRPr lang="ru-RU" sz="2800" dirty="0">
              <a:latin typeface="Constantia" pitchFamily="18" charset="0"/>
              <a:cs typeface="+mn-cs"/>
            </a:endParaRPr>
          </a:p>
        </p:txBody>
      </p:sp>
      <p:sp>
        <p:nvSpPr>
          <p:cNvPr id="16" name="Текст 4">
            <a:extLst>
              <a:ext uri="{FF2B5EF4-FFF2-40B4-BE49-F238E27FC236}">
                <a16:creationId xmlns="" xmlns:a16="http://schemas.microsoft.com/office/drawing/2014/main" id="{FABFBDC5-F45E-4DB6-AF93-7FDC937B8B91}"/>
              </a:ext>
            </a:extLst>
          </p:cNvPr>
          <p:cNvSpPr txBox="1">
            <a:spLocks/>
          </p:cNvSpPr>
          <p:nvPr/>
        </p:nvSpPr>
        <p:spPr>
          <a:xfrm>
            <a:off x="6567488" y="1393825"/>
            <a:ext cx="4627562" cy="6397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 algn="ctr">
              <a:lnSpc>
                <a:spcPct val="90000"/>
              </a:lnSpc>
              <a:spcBef>
                <a:spcPts val="1000"/>
              </a:spcBef>
              <a:defRPr/>
            </a:pPr>
            <a:endParaRPr lang="ru-RU" sz="2000" b="1" dirty="0">
              <a:solidFill>
                <a:srgbClr val="002060"/>
              </a:solidFill>
              <a:latin typeface="Constantia" pitchFamily="18" charset="0"/>
              <a:cs typeface="+mn-cs"/>
            </a:endParaRPr>
          </a:p>
        </p:txBody>
      </p:sp>
      <p:sp>
        <p:nvSpPr>
          <p:cNvPr id="17" name="Объект 5">
            <a:extLst>
              <a:ext uri="{FF2B5EF4-FFF2-40B4-BE49-F238E27FC236}">
                <a16:creationId xmlns="" xmlns:a16="http://schemas.microsoft.com/office/drawing/2014/main" id="{6970B2FB-C942-42CE-BA17-72D39171B8F5}"/>
              </a:ext>
            </a:extLst>
          </p:cNvPr>
          <p:cNvSpPr txBox="1">
            <a:spLocks/>
          </p:cNvSpPr>
          <p:nvPr/>
        </p:nvSpPr>
        <p:spPr>
          <a:xfrm>
            <a:off x="6497638" y="1717675"/>
            <a:ext cx="4884737" cy="3951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endParaRPr lang="ru-RU" dirty="0">
              <a:latin typeface="Constantia" pitchFamily="18" charset="0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08159" y="1717675"/>
            <a:ext cx="947650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Сопровождение сообщением об ограничении распространения среди детей посредством радиовещания информационной продукции, содержащей негативную информацию, осуществляется вещателем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реже четырех раз в сутки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при непрерывном вещании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вместе с выходными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данными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(полные выходные данные)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каждом выходе в эфир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радиопрограммы также с выходными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данными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(краткие выходные данные).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Сообщение об ограничении распространения среди детей информационной продукции, содержащей негативную информацию, содержит в себе звуковое текстовое предупреждение: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indent="457200" algn="just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старше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</a:p>
          <a:p>
            <a:pPr indent="457200" algn="just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старше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</a:p>
          <a:p>
            <a:pPr indent="457200" algn="just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старше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</a:p>
          <a:p>
            <a:pPr indent="457200" algn="just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запрещено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детей</a:t>
            </a:r>
          </a:p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сопровождении сообщением об ограничении распространения среди детей посредством радиовещания информационной продукции, содержащей негативную информацию, такое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сообщение не может накладываться на звуковые сообщения, препятствующие восприятию текстового предупреждения.</a:t>
            </a:r>
          </a:p>
        </p:txBody>
      </p:sp>
    </p:spTree>
    <p:extLst>
      <p:ext uri="{BB962C8B-B14F-4D97-AF65-F5344CB8AC3E}">
        <p14:creationId xmlns:p14="http://schemas.microsoft.com/office/powerpoint/2010/main" val="220574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3551</TotalTime>
  <Words>1875</Words>
  <Application>Microsoft Office PowerPoint</Application>
  <PresentationFormat>Произвольный</PresentationFormat>
  <Paragraphs>173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aleksandrova_av</cp:lastModifiedBy>
  <cp:revision>415</cp:revision>
  <cp:lastPrinted>2019-11-26T10:05:35Z</cp:lastPrinted>
  <dcterms:created xsi:type="dcterms:W3CDTF">2018-01-23T10:31:16Z</dcterms:created>
  <dcterms:modified xsi:type="dcterms:W3CDTF">2019-11-26T10:08:15Z</dcterms:modified>
</cp:coreProperties>
</file>